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obby Jones" panose="020B0604020202020204" charset="0"/>
      <p:regular r:id="rId14"/>
    </p:embeddedFont>
    <p:embeddedFont>
      <p:font typeface="Calibri" panose="020F0502020204030204" pitchFamily="34" charset="0"/>
      <p:regular r:id="rId15"/>
      <p:bold r:id="rId16"/>
      <p:italic r:id="rId17"/>
      <p:boldItalic r:id="rId18"/>
    </p:embeddedFont>
    <p:embeddedFont>
      <p:font typeface="Cambria" panose="02040503050406030204" pitchFamily="18" charset="0"/>
      <p:regular r:id="rId19"/>
      <p:bold r:id="rId20"/>
      <p:italic r:id="rId21"/>
      <p:boldItalic r:id="rId22"/>
    </p:embeddedFont>
    <p:embeddedFont>
      <p:font typeface="DM Sans" pitchFamily="2" charset="0"/>
      <p:regular r:id="rId23"/>
      <p:bold r:id="rId24"/>
      <p:italic r:id="rId25"/>
      <p:boldItalic r:id="rId26"/>
    </p:embeddedFont>
    <p:embeddedFont>
      <p:font typeface="DM Sans Bold" charset="0"/>
      <p:regular r:id="rId27"/>
    </p:embeddedFont>
    <p:embeddedFont>
      <p:font typeface="Times Neue Roman" panose="020B0604020202020204" charset="0"/>
      <p:regular r:id="rId28"/>
    </p:embeddedFont>
    <p:embeddedFont>
      <p:font typeface="Wingdings 2" panose="05020102010507070707" pitchFamily="18" charset="2"/>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434"/>
    <a:srgbClr val="BBF4F1"/>
    <a:srgbClr val="FEC1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033" autoAdjust="0"/>
  </p:normalViewPr>
  <p:slideViewPr>
    <p:cSldViewPr>
      <p:cViewPr>
        <p:scale>
          <a:sx n="50" d="100"/>
          <a:sy n="50" d="100"/>
        </p:scale>
        <p:origin x="946"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hyperlink" Target="https://drive.google.com/file/d/1EltqplzGuxlZhMmHzrZH7iiXnZw9FQw-/view?usp=share_link" TargetMode="External"/><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52734" y="8926344"/>
            <a:ext cx="3362868" cy="878549"/>
          </a:xfrm>
          <a:prstGeom prst="rect">
            <a:avLst/>
          </a:prstGeom>
        </p:spPr>
      </p:pic>
      <p:pic>
        <p:nvPicPr>
          <p:cNvPr id="4" name="Picture 4"/>
          <p:cNvPicPr>
            <a:picLocks noChangeAspect="1"/>
          </p:cNvPicPr>
          <p:nvPr/>
        </p:nvPicPr>
        <p:blipFill>
          <a:blip r:embed="rId4"/>
          <a:srcRect/>
          <a:stretch>
            <a:fillRect/>
          </a:stretch>
        </p:blipFill>
        <p:spPr>
          <a:xfrm>
            <a:off x="3089491" y="6156793"/>
            <a:ext cx="2919867" cy="4244507"/>
          </a:xfrm>
          <a:prstGeom prst="rect">
            <a:avLst/>
          </a:prstGeom>
        </p:spPr>
      </p:pic>
      <p:pic>
        <p:nvPicPr>
          <p:cNvPr id="5" name="Picture 5"/>
          <p:cNvPicPr>
            <a:picLocks noChangeAspect="1"/>
          </p:cNvPicPr>
          <p:nvPr/>
        </p:nvPicPr>
        <p:blipFill>
          <a:blip r:embed="rId5"/>
          <a:srcRect/>
          <a:stretch>
            <a:fillRect/>
          </a:stretch>
        </p:blipFill>
        <p:spPr>
          <a:xfrm>
            <a:off x="9801726" y="6156793"/>
            <a:ext cx="3252353" cy="4244507"/>
          </a:xfrm>
          <a:prstGeom prst="rect">
            <a:avLst/>
          </a:prstGeom>
        </p:spPr>
      </p:pic>
      <p:pic>
        <p:nvPicPr>
          <p:cNvPr id="6" name="Picture 6"/>
          <p:cNvPicPr>
            <a:picLocks noChangeAspect="1"/>
          </p:cNvPicPr>
          <p:nvPr/>
        </p:nvPicPr>
        <p:blipFill>
          <a:blip r:embed="rId6"/>
          <a:srcRect/>
          <a:stretch>
            <a:fillRect/>
          </a:stretch>
        </p:blipFill>
        <p:spPr>
          <a:xfrm>
            <a:off x="12817133" y="6156793"/>
            <a:ext cx="2879191" cy="4244507"/>
          </a:xfrm>
          <a:prstGeom prst="rect">
            <a:avLst/>
          </a:prstGeom>
        </p:spPr>
      </p:pic>
      <p:pic>
        <p:nvPicPr>
          <p:cNvPr id="7" name="Picture 7"/>
          <p:cNvPicPr>
            <a:picLocks noChangeAspect="1"/>
          </p:cNvPicPr>
          <p:nvPr/>
        </p:nvPicPr>
        <p:blipFill>
          <a:blip r:embed="rId7"/>
          <a:srcRect/>
          <a:stretch>
            <a:fillRect/>
          </a:stretch>
        </p:blipFill>
        <p:spPr>
          <a:xfrm>
            <a:off x="6143248" y="6156793"/>
            <a:ext cx="4541604" cy="424450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96323" y="8926344"/>
            <a:ext cx="3362868" cy="878549"/>
          </a:xfrm>
          <a:prstGeom prst="rect">
            <a:avLst/>
          </a:prstGeom>
        </p:spPr>
      </p:pic>
      <p:sp>
        <p:nvSpPr>
          <p:cNvPr id="31" name="Google Shape;73;p1">
            <a:extLst>
              <a:ext uri="{FF2B5EF4-FFF2-40B4-BE49-F238E27FC236}">
                <a16:creationId xmlns:a16="http://schemas.microsoft.com/office/drawing/2014/main" id="{4999B7F3-8EA9-C3D5-7E19-C90F48CB0FF7}"/>
              </a:ext>
            </a:extLst>
          </p:cNvPr>
          <p:cNvSpPr txBox="1">
            <a:spLocks/>
          </p:cNvSpPr>
          <p:nvPr/>
        </p:nvSpPr>
        <p:spPr>
          <a:xfrm>
            <a:off x="0" y="576892"/>
            <a:ext cx="18288000" cy="1747208"/>
          </a:xfrm>
          <a:prstGeom prst="rect">
            <a:avLst/>
          </a:prstGeom>
          <a:noFill/>
          <a:ln>
            <a:noFill/>
          </a:ln>
        </p:spPr>
        <p:txBody>
          <a:bodyPr spcFirstLastPara="1" wrap="square" lIns="91425" tIns="45700" rIns="91425" bIns="45700" anchor="b" anchorCtr="0">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spcBef>
                <a:spcPts val="0"/>
              </a:spcBef>
              <a:buClr>
                <a:srgbClr val="B7E6FD"/>
              </a:buClr>
              <a:buSzPts val="1800"/>
              <a:buFont typeface="Cambria"/>
              <a:buNone/>
            </a:pPr>
            <a:endParaRPr lang="en-IN" sz="16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6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r>
              <a:rPr lang="en-IN" sz="1800" b="1" dirty="0">
                <a:solidFill>
                  <a:srgbClr val="656F75"/>
                </a:solidFill>
                <a:latin typeface="Cambria"/>
                <a:ea typeface="Cambria"/>
                <a:cs typeface="Cambria"/>
                <a:sym typeface="Cambria"/>
              </a:rPr>
              <a:t> </a:t>
            </a: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endParaRPr lang="en-IN" sz="1800" b="1" dirty="0">
              <a:solidFill>
                <a:srgbClr val="656F75"/>
              </a:solidFill>
              <a:latin typeface="Cambria"/>
              <a:ea typeface="Cambria"/>
              <a:cs typeface="Cambria"/>
              <a:sym typeface="Cambria"/>
            </a:endParaRPr>
          </a:p>
          <a:p>
            <a:pPr algn="ctr">
              <a:spcBef>
                <a:spcPts val="0"/>
              </a:spcBef>
              <a:buClr>
                <a:srgbClr val="B7E6FD"/>
              </a:buClr>
              <a:buSzPts val="1800"/>
              <a:buFont typeface="Cambria"/>
              <a:buNone/>
            </a:pPr>
            <a:r>
              <a:rPr lang="en-IN" sz="1800" dirty="0">
                <a:solidFill>
                  <a:srgbClr val="656F75"/>
                </a:solidFill>
                <a:latin typeface="Cambria"/>
                <a:ea typeface="Cambria"/>
                <a:cs typeface="Cambria"/>
                <a:sym typeface="Cambria"/>
              </a:rPr>
              <a:t>         </a:t>
            </a:r>
            <a:r>
              <a:rPr lang="en-IN" sz="3600" dirty="0">
                <a:solidFill>
                  <a:srgbClr val="656F75"/>
                </a:solidFill>
                <a:latin typeface="Times Neue Roman" panose="020B0604020202020204" charset="0"/>
                <a:ea typeface="Cambria"/>
                <a:cs typeface="Cambria"/>
                <a:sym typeface="Cambria"/>
              </a:rPr>
              <a:t>Mahatma Education Society’s</a:t>
            </a:r>
          </a:p>
          <a:p>
            <a:pPr algn="ctr">
              <a:spcBef>
                <a:spcPts val="0"/>
              </a:spcBef>
              <a:buClr>
                <a:srgbClr val="B7E6FD"/>
              </a:buClr>
              <a:buSzPts val="1800"/>
              <a:buFont typeface="Cambria"/>
              <a:buNone/>
            </a:pPr>
            <a:r>
              <a:rPr lang="en-IN" sz="3600" b="1" dirty="0">
                <a:solidFill>
                  <a:srgbClr val="656F75"/>
                </a:solidFill>
                <a:latin typeface="Times Neue Roman" panose="020B0604020202020204" charset="0"/>
                <a:ea typeface="Cambria"/>
                <a:cs typeface="Cambria"/>
                <a:sym typeface="Cambria"/>
              </a:rPr>
              <a:t>Pillai HOC College of Arts, Science and Commerce</a:t>
            </a:r>
          </a:p>
          <a:p>
            <a:pPr algn="ctr">
              <a:spcBef>
                <a:spcPts val="0"/>
              </a:spcBef>
              <a:buClr>
                <a:srgbClr val="B7E6FD"/>
              </a:buClr>
              <a:buSzPts val="1800"/>
              <a:buFont typeface="Cambria"/>
              <a:buNone/>
            </a:pPr>
            <a:r>
              <a:rPr lang="en-IN" sz="3600" dirty="0">
                <a:solidFill>
                  <a:srgbClr val="656F75"/>
                </a:solidFill>
                <a:latin typeface="Times Neue Roman" panose="020B0604020202020204" charset="0"/>
                <a:ea typeface="Cambria"/>
                <a:cs typeface="Cambria"/>
                <a:sym typeface="Cambria"/>
              </a:rPr>
              <a:t>Pillai HOCL Educational Campus, </a:t>
            </a:r>
            <a:r>
              <a:rPr lang="en-IN" sz="3600" dirty="0" err="1">
                <a:solidFill>
                  <a:srgbClr val="656F75"/>
                </a:solidFill>
                <a:latin typeface="Times Neue Roman" panose="020B0604020202020204" charset="0"/>
                <a:ea typeface="Cambria"/>
                <a:cs typeface="Cambria"/>
                <a:sym typeface="Cambria"/>
              </a:rPr>
              <a:t>Rasayani</a:t>
            </a:r>
            <a:endParaRPr lang="en-IN" sz="3600" dirty="0">
              <a:solidFill>
                <a:srgbClr val="656F75"/>
              </a:solidFill>
              <a:latin typeface="Times Neue Roman" panose="020B0604020202020204" charset="0"/>
              <a:ea typeface="Cambria"/>
              <a:cs typeface="Cambria"/>
              <a:sym typeface="Cambria"/>
            </a:endParaRPr>
          </a:p>
          <a:p>
            <a:pPr algn="ctr">
              <a:spcBef>
                <a:spcPts val="0"/>
              </a:spcBef>
              <a:buClr>
                <a:srgbClr val="B7E6FD"/>
              </a:buClr>
              <a:buSzPts val="1800"/>
            </a:pPr>
            <a:r>
              <a:rPr lang="en-IN" sz="2400" dirty="0">
                <a:solidFill>
                  <a:srgbClr val="656F75"/>
                </a:solidFill>
                <a:latin typeface="Times Neue Roman" panose="020B0604020202020204" charset="0"/>
                <a:ea typeface="Cambria"/>
                <a:cs typeface="Cambria"/>
                <a:sym typeface="Cambria"/>
              </a:rPr>
              <a:t>(NAAC Accredited ‘A+’ Grade, CGPA- 3.26 in Cycle 2 &amp; ISO 9001: 2015 Certified)</a:t>
            </a:r>
          </a:p>
          <a:p>
            <a:pPr algn="ctr">
              <a:spcBef>
                <a:spcPts val="0"/>
              </a:spcBef>
              <a:buClr>
                <a:srgbClr val="B7E6FD"/>
              </a:buClr>
              <a:buSzPts val="1800"/>
              <a:buFont typeface="Cambria"/>
              <a:buNone/>
            </a:pPr>
            <a:endParaRPr lang="en-IN" sz="1100" dirty="0">
              <a:solidFill>
                <a:srgbClr val="656F75"/>
              </a:solidFill>
              <a:latin typeface="Cambria"/>
              <a:ea typeface="Cambria"/>
              <a:cs typeface="Cambria"/>
              <a:sym typeface="Cambria"/>
            </a:endParaRPr>
          </a:p>
        </p:txBody>
      </p:sp>
      <p:pic>
        <p:nvPicPr>
          <p:cNvPr id="32" name="Google Shape;79;p1">
            <a:extLst>
              <a:ext uri="{FF2B5EF4-FFF2-40B4-BE49-F238E27FC236}">
                <a16:creationId xmlns:a16="http://schemas.microsoft.com/office/drawing/2014/main" id="{2DF32A7B-3AC0-FDA7-D6AD-C70E21E23CC7}"/>
              </a:ext>
            </a:extLst>
          </p:cNvPr>
          <p:cNvPicPr preferRelativeResize="0"/>
          <p:nvPr/>
        </p:nvPicPr>
        <p:blipFill>
          <a:blip r:embed="rId8" cstate="print">
            <a:extLst>
              <a:ext uri="{28A0092B-C50C-407E-A947-70E740481C1C}">
                <a14:useLocalDpi xmlns:a14="http://schemas.microsoft.com/office/drawing/2010/main" val="0"/>
              </a:ext>
            </a:extLst>
          </a:blip>
          <a:stretch>
            <a:fillRect/>
          </a:stretch>
        </p:blipFill>
        <p:spPr>
          <a:xfrm>
            <a:off x="16488000" y="-9300"/>
            <a:ext cx="1800000" cy="1800000"/>
          </a:xfrm>
          <a:prstGeom prst="rect">
            <a:avLst/>
          </a:prstGeom>
          <a:noFill/>
          <a:ln>
            <a:noFill/>
          </a:ln>
        </p:spPr>
      </p:pic>
      <p:pic>
        <p:nvPicPr>
          <p:cNvPr id="33" name="Google Shape;81;p1">
            <a:extLst>
              <a:ext uri="{FF2B5EF4-FFF2-40B4-BE49-F238E27FC236}">
                <a16:creationId xmlns:a16="http://schemas.microsoft.com/office/drawing/2014/main" id="{26F0D9D3-4F31-31C7-EB99-6040D6E71757}"/>
              </a:ext>
            </a:extLst>
          </p:cNvPr>
          <p:cNvPicPr preferRelativeResize="0"/>
          <p:nvPr/>
        </p:nvPicPr>
        <p:blipFill>
          <a:blip r:embed="rId9" cstate="print">
            <a:extLst>
              <a:ext uri="{28A0092B-C50C-407E-A947-70E740481C1C}">
                <a14:useLocalDpi xmlns:a14="http://schemas.microsoft.com/office/drawing/2010/main" val="0"/>
              </a:ext>
            </a:extLst>
          </a:blip>
          <a:stretch>
            <a:fillRect/>
          </a:stretch>
        </p:blipFill>
        <p:spPr>
          <a:xfrm>
            <a:off x="0" y="23408"/>
            <a:ext cx="1800000" cy="1800000"/>
          </a:xfrm>
          <a:prstGeom prst="rect">
            <a:avLst/>
          </a:prstGeom>
          <a:noFill/>
          <a:ln>
            <a:noFill/>
          </a:ln>
        </p:spPr>
      </p:pic>
      <p:sp>
        <p:nvSpPr>
          <p:cNvPr id="36" name="Google Shape;74;p1">
            <a:extLst>
              <a:ext uri="{FF2B5EF4-FFF2-40B4-BE49-F238E27FC236}">
                <a16:creationId xmlns:a16="http://schemas.microsoft.com/office/drawing/2014/main" id="{8F538ACA-CCED-7794-AB09-4DFD8CD046F0}"/>
              </a:ext>
            </a:extLst>
          </p:cNvPr>
          <p:cNvSpPr txBox="1">
            <a:spLocks/>
          </p:cNvSpPr>
          <p:nvPr/>
        </p:nvSpPr>
        <p:spPr>
          <a:xfrm>
            <a:off x="1800000" y="2552700"/>
            <a:ext cx="14687999" cy="4800600"/>
          </a:xfrm>
          <a:prstGeom prst="rect">
            <a:avLst/>
          </a:prstGeom>
          <a:noFill/>
          <a:ln>
            <a:noFill/>
          </a:ln>
        </p:spPr>
        <p:txBody>
          <a:bodyPr spcFirstLastPara="1" wrap="square" lIns="45700" tIns="45700" rIns="45700" bIns="45700" anchor="t" anchorCtr="0">
            <a:noAutofit/>
            <a:scene3d>
              <a:camera prst="orthographicFront"/>
              <a:lightRig rig="sunrise" dir="t">
                <a:rot lat="0" lon="0" rev="3000000"/>
              </a:lightRig>
            </a:scene3d>
            <a:sp3d contourW="12700" prstMaterial="matte">
              <a:bevelB w="38100" h="0"/>
              <a:contourClr>
                <a:schemeClr val="bg1"/>
              </a:contourClr>
            </a:sp3d>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marL="0" indent="0" algn="ctr">
              <a:buSzPts val="1632"/>
              <a:buNone/>
            </a:pPr>
            <a:r>
              <a:rPr lang="en-US" b="1" dirty="0">
                <a:solidFill>
                  <a:srgbClr val="3D8991"/>
                </a:solidFill>
                <a:latin typeface="Times Neue Roman" panose="020B0604020202020204" charset="0"/>
                <a:ea typeface="Georgia"/>
                <a:cs typeface="Georgia"/>
                <a:sym typeface="Georgia"/>
              </a:rPr>
              <a:t> Paper Presentation</a:t>
            </a:r>
          </a:p>
          <a:p>
            <a:pPr marL="0" indent="0" algn="ctr">
              <a:buSzPts val="1632"/>
              <a:buNone/>
            </a:pPr>
            <a:r>
              <a:rPr lang="en-US" b="1" dirty="0">
                <a:solidFill>
                  <a:srgbClr val="3D8991"/>
                </a:solidFill>
                <a:latin typeface="Times Neue Roman" panose="020B0604020202020204" charset="0"/>
                <a:ea typeface="Georgia"/>
                <a:cs typeface="Georgia"/>
                <a:sym typeface="Georgia"/>
              </a:rPr>
              <a:t>Title: AI Based Multifunctional Robot</a:t>
            </a:r>
          </a:p>
          <a:p>
            <a:pPr marL="0" indent="0" algn="ctr">
              <a:buSzPts val="1632"/>
              <a:buNone/>
            </a:pPr>
            <a:r>
              <a:rPr lang="en-US" b="1" dirty="0">
                <a:solidFill>
                  <a:srgbClr val="3D8991"/>
                </a:solidFill>
                <a:latin typeface="Times Neue Roman" panose="020B0604020202020204" charset="0"/>
                <a:ea typeface="Georgia"/>
                <a:cs typeface="Georgia"/>
                <a:sym typeface="Georgia"/>
              </a:rPr>
              <a:t>Guided By</a:t>
            </a:r>
          </a:p>
          <a:p>
            <a:pPr marL="0" indent="0" algn="ctr">
              <a:buSzPts val="1632"/>
              <a:buNone/>
            </a:pPr>
            <a:r>
              <a:rPr lang="en-US" b="1" dirty="0">
                <a:solidFill>
                  <a:srgbClr val="3D8991"/>
                </a:solidFill>
                <a:latin typeface="Times Neue Roman" panose="020B0604020202020204" charset="0"/>
                <a:ea typeface="Georgia"/>
                <a:cs typeface="Georgia"/>
                <a:sym typeface="Georgia"/>
              </a:rPr>
              <a:t>Ms. Darshana </a:t>
            </a:r>
            <a:r>
              <a:rPr lang="en-US" b="1" dirty="0" err="1">
                <a:solidFill>
                  <a:srgbClr val="3D8991"/>
                </a:solidFill>
                <a:latin typeface="Times Neue Roman" panose="020B0604020202020204" charset="0"/>
                <a:ea typeface="Georgia"/>
                <a:cs typeface="Georgia"/>
                <a:sym typeface="Georgia"/>
              </a:rPr>
              <a:t>Wajekar</a:t>
            </a:r>
            <a:endParaRPr lang="en-US" b="1" dirty="0">
              <a:solidFill>
                <a:srgbClr val="3D8991"/>
              </a:solidFill>
              <a:latin typeface="Times Neue Roman" panose="020B0604020202020204" charset="0"/>
              <a:ea typeface="Georgia"/>
              <a:cs typeface="Georgia"/>
              <a:sym typeface="Georgia"/>
            </a:endParaRPr>
          </a:p>
          <a:p>
            <a:pPr marL="0" indent="0" algn="ctr">
              <a:buSzPts val="1632"/>
              <a:buNone/>
            </a:pPr>
            <a:r>
              <a:rPr lang="en-US" b="1" dirty="0">
                <a:solidFill>
                  <a:srgbClr val="3D8991"/>
                </a:solidFill>
                <a:latin typeface="Times Neue Roman" panose="020B0604020202020204" charset="0"/>
                <a:ea typeface="Georgia"/>
                <a:cs typeface="Georgia"/>
                <a:sym typeface="Georgia"/>
              </a:rPr>
              <a:t>Name: Ankita Panpatil</a:t>
            </a:r>
          </a:p>
          <a:p>
            <a:pPr marL="0" indent="0" algn="ctr">
              <a:buSzPts val="1632"/>
              <a:buNone/>
            </a:pPr>
            <a:r>
              <a:rPr lang="en-US" b="1" dirty="0">
                <a:solidFill>
                  <a:srgbClr val="3D8991"/>
                </a:solidFill>
                <a:latin typeface="Times Neue Roman" panose="020B0604020202020204" charset="0"/>
                <a:ea typeface="Georgia"/>
                <a:cs typeface="Georgia"/>
                <a:sym typeface="Georgia"/>
              </a:rPr>
              <a:t>Class: S.Y.MSc.IT</a:t>
            </a:r>
          </a:p>
          <a:p>
            <a:pPr marL="0" indent="0" algn="ctr">
              <a:buSzPts val="1632"/>
              <a:buNone/>
            </a:pPr>
            <a:endParaRPr lang="en-US" b="1" dirty="0">
              <a:latin typeface="Times Neue Roman" panose="020B0604020202020204" charset="0"/>
              <a:cs typeface="Georgia"/>
            </a:endParaRPr>
          </a:p>
          <a:p>
            <a:pPr marL="0" indent="0" algn="ctr">
              <a:spcBef>
                <a:spcPts val="400"/>
              </a:spcBef>
              <a:buSzPts val="1632"/>
            </a:pPr>
            <a:endParaRPr lang="en-US" b="1" dirty="0">
              <a:solidFill>
                <a:schemeClr val="dk1"/>
              </a:solidFill>
              <a:latin typeface="Times Neue Roman" panose="020B0604020202020204" charset="0"/>
              <a:ea typeface="Georgia"/>
              <a:cs typeface="Georgia"/>
              <a:sym typeface="Georgia"/>
            </a:endParaRPr>
          </a:p>
          <a:p>
            <a:pPr marL="0" indent="0" algn="ctr">
              <a:spcBef>
                <a:spcPts val="0"/>
              </a:spcBef>
              <a:buSzPts val="1632"/>
              <a:buFont typeface="Wingdings 2"/>
              <a:buNone/>
            </a:pPr>
            <a:endParaRPr lang="en-US" b="1" dirty="0">
              <a:solidFill>
                <a:schemeClr val="dk1"/>
              </a:solidFill>
              <a:latin typeface="Times Neue Roman" panose="020B0604020202020204" charset="0"/>
              <a:ea typeface="Georgia"/>
              <a:cs typeface="Georgia"/>
              <a:sym typeface="Georgia"/>
            </a:endParaRPr>
          </a:p>
          <a:p>
            <a:pPr marL="0" indent="0" algn="ctr">
              <a:spcBef>
                <a:spcPts val="0"/>
              </a:spcBef>
              <a:buSzPts val="1632"/>
              <a:buFont typeface="Wingdings 2"/>
              <a:buNone/>
            </a:pPr>
            <a:r>
              <a:rPr lang="en-US" b="1" dirty="0">
                <a:solidFill>
                  <a:schemeClr val="dk1"/>
                </a:solidFill>
                <a:latin typeface="Times Neue Roman" panose="020B0604020202020204" charset="0"/>
                <a:ea typeface="Georgia"/>
                <a:cs typeface="Georgia"/>
                <a:sym typeface="Georgia"/>
              </a:rPr>
              <a:t> </a:t>
            </a:r>
          </a:p>
          <a:p>
            <a:pPr marL="0" indent="0" algn="ctr">
              <a:spcBef>
                <a:spcPts val="0"/>
              </a:spcBef>
              <a:buSzPts val="1632"/>
              <a:buFont typeface="Wingdings 2"/>
              <a:buNone/>
            </a:pPr>
            <a:endParaRPr lang="en-US" b="1" dirty="0">
              <a:solidFill>
                <a:schemeClr val="dk1"/>
              </a:solidFill>
              <a:latin typeface="Times Neue Roman" panose="020B0604020202020204" charset="0"/>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6013082" y="2747055"/>
            <a:ext cx="5468005" cy="7136059"/>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894288" y="8991023"/>
            <a:ext cx="7884661" cy="26727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90949" y="8991023"/>
            <a:ext cx="7884661" cy="267277"/>
          </a:xfrm>
          <a:prstGeom prst="rect">
            <a:avLst/>
          </a:prstGeom>
        </p:spPr>
      </p:pic>
      <p:sp>
        <p:nvSpPr>
          <p:cNvPr id="6" name="TextBox 6"/>
          <p:cNvSpPr txBox="1"/>
          <p:nvPr/>
        </p:nvSpPr>
        <p:spPr>
          <a:xfrm>
            <a:off x="0" y="174625"/>
            <a:ext cx="18288000"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Conclusion</a:t>
            </a:r>
          </a:p>
        </p:txBody>
      </p:sp>
      <p:sp>
        <p:nvSpPr>
          <p:cNvPr id="7" name="TextBox 7"/>
          <p:cNvSpPr txBox="1"/>
          <p:nvPr/>
        </p:nvSpPr>
        <p:spPr>
          <a:xfrm>
            <a:off x="0" y="1771650"/>
            <a:ext cx="6792076" cy="6638925"/>
          </a:xfrm>
          <a:prstGeom prst="rect">
            <a:avLst/>
          </a:prstGeom>
        </p:spPr>
        <p:txBody>
          <a:bodyPr lIns="0" tIns="0" rIns="0" bIns="0" rtlCol="0" anchor="t">
            <a:spAutoFit/>
          </a:bodyPr>
          <a:lstStyle/>
          <a:p>
            <a:pPr marL="755651" lvl="1" indent="-377825">
              <a:lnSpc>
                <a:spcPts val="5250"/>
              </a:lnSpc>
              <a:buFont typeface="Arial"/>
              <a:buChar char="•"/>
            </a:pPr>
            <a:r>
              <a:rPr lang="en-US" sz="3500">
                <a:solidFill>
                  <a:srgbClr val="FEFAF0"/>
                </a:solidFill>
                <a:latin typeface="Times Neue Roman"/>
              </a:rPr>
              <a:t>This project is based on the principle that whenever the light falling on the sensor changes, the resistance of sensor changes which is then converted into a change in voltage. </a:t>
            </a:r>
          </a:p>
          <a:p>
            <a:pPr marL="755651" lvl="1" indent="-377825">
              <a:lnSpc>
                <a:spcPts val="5250"/>
              </a:lnSpc>
              <a:buFont typeface="Arial"/>
              <a:buChar char="•"/>
            </a:pPr>
            <a:r>
              <a:rPr lang="en-US" sz="3500">
                <a:solidFill>
                  <a:srgbClr val="FEFAF0"/>
                </a:solidFill>
                <a:latin typeface="Times Neue Roman"/>
              </a:rPr>
              <a:t>The ADC pin on Bolt WiFi Module converted this analog voltage level into digital values which are shown on the graphs.</a:t>
            </a:r>
          </a:p>
        </p:txBody>
      </p:sp>
      <p:sp>
        <p:nvSpPr>
          <p:cNvPr id="8" name="TextBox 8"/>
          <p:cNvSpPr txBox="1"/>
          <p:nvPr/>
        </p:nvSpPr>
        <p:spPr>
          <a:xfrm>
            <a:off x="11282598" y="1771650"/>
            <a:ext cx="6792076" cy="5305425"/>
          </a:xfrm>
          <a:prstGeom prst="rect">
            <a:avLst/>
          </a:prstGeom>
        </p:spPr>
        <p:txBody>
          <a:bodyPr lIns="0" tIns="0" rIns="0" bIns="0" rtlCol="0" anchor="t">
            <a:spAutoFit/>
          </a:bodyPr>
          <a:lstStyle/>
          <a:p>
            <a:pPr marL="755651" lvl="1" indent="-377825">
              <a:lnSpc>
                <a:spcPts val="5250"/>
              </a:lnSpc>
              <a:buFont typeface="Arial"/>
              <a:buChar char="•"/>
            </a:pPr>
            <a:r>
              <a:rPr lang="en-US" sz="3500">
                <a:solidFill>
                  <a:srgbClr val="FEFAF0"/>
                </a:solidFill>
                <a:latin typeface="Times Neue Roman"/>
              </a:rPr>
              <a:t>We connect the LDR between 5v pin and the analog input pin (A0), so that when light intensity increases, the resistance of LDR decreases so the voltage across the LDR decreases and as a result, the voltage on the analog input pin increases.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4553" y="8952450"/>
            <a:ext cx="5609318" cy="1334550"/>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247130" y="8952450"/>
            <a:ext cx="5609318" cy="1334550"/>
          </a:xfrm>
          <a:prstGeom prst="rect">
            <a:avLst/>
          </a:prstGeom>
        </p:spPr>
      </p:pic>
      <p:pic>
        <p:nvPicPr>
          <p:cNvPr id="5" name="Picture 5">
            <a:hlinkClick r:id="rId5" tooltip="https://drive.google.com/file/d/1EltqplzGuxlZhMmHzrZH7iiXnZw9FQw-/view?usp=share_link"/>
          </p:cNvPr>
          <p:cNvPicPr>
            <a:picLocks noChangeAspect="1"/>
          </p:cNvPicPr>
          <p:nvPr/>
        </p:nvPicPr>
        <p:blipFill>
          <a:blip r:embed="rId6"/>
          <a:srcRect r="3286"/>
          <a:stretch>
            <a:fillRect/>
          </a:stretch>
        </p:blipFill>
        <p:spPr>
          <a:xfrm>
            <a:off x="4797161" y="1521946"/>
            <a:ext cx="8693677" cy="7243109"/>
          </a:xfrm>
          <a:prstGeom prst="rect">
            <a:avLst/>
          </a:prstGeom>
        </p:spPr>
      </p:pic>
      <p:sp>
        <p:nvSpPr>
          <p:cNvPr id="6" name="TextBox 6"/>
          <p:cNvSpPr txBox="1"/>
          <p:nvPr/>
        </p:nvSpPr>
        <p:spPr>
          <a:xfrm>
            <a:off x="0" y="174625"/>
            <a:ext cx="18288000"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Output</a:t>
            </a:r>
          </a:p>
        </p:txBody>
      </p:sp>
      <p:pic>
        <p:nvPicPr>
          <p:cNvPr id="7" name="Picture 7"/>
          <p:cNvPicPr>
            <a:picLocks noChangeAspect="1"/>
          </p:cNvPicPr>
          <p:nvPr/>
        </p:nvPicPr>
        <p:blipFill>
          <a:blip r:embed="rId7"/>
          <a:srcRect/>
          <a:stretch>
            <a:fillRect/>
          </a:stretch>
        </p:blipFill>
        <p:spPr>
          <a:xfrm>
            <a:off x="14042671" y="2763191"/>
            <a:ext cx="3487152" cy="4760617"/>
          </a:xfrm>
          <a:prstGeom prst="rect">
            <a:avLst/>
          </a:prstGeom>
        </p:spPr>
      </p:pic>
      <p:pic>
        <p:nvPicPr>
          <p:cNvPr id="8" name="Picture 8"/>
          <p:cNvPicPr>
            <a:picLocks noChangeAspect="1"/>
          </p:cNvPicPr>
          <p:nvPr/>
        </p:nvPicPr>
        <p:blipFill>
          <a:blip r:embed="rId8"/>
          <a:srcRect/>
          <a:stretch>
            <a:fillRect/>
          </a:stretch>
        </p:blipFill>
        <p:spPr>
          <a:xfrm>
            <a:off x="1429996" y="2763191"/>
            <a:ext cx="2814715" cy="47606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388244" y="292993"/>
            <a:ext cx="9898528" cy="9250999"/>
          </a:xfrm>
          <a:prstGeom prst="rect">
            <a:avLst/>
          </a:prstGeom>
        </p:spPr>
      </p:pic>
      <p:sp>
        <p:nvSpPr>
          <p:cNvPr id="4" name="TextBox 4"/>
          <p:cNvSpPr txBox="1"/>
          <p:nvPr/>
        </p:nvSpPr>
        <p:spPr>
          <a:xfrm>
            <a:off x="10286771" y="3416729"/>
            <a:ext cx="7307845" cy="4229100"/>
          </a:xfrm>
          <a:prstGeom prst="rect">
            <a:avLst/>
          </a:prstGeom>
        </p:spPr>
        <p:txBody>
          <a:bodyPr lIns="0" tIns="0" rIns="0" bIns="0" rtlCol="0" anchor="t">
            <a:spAutoFit/>
          </a:bodyPr>
          <a:lstStyle/>
          <a:p>
            <a:pPr algn="r">
              <a:lnSpc>
                <a:spcPts val="16800"/>
              </a:lnSpc>
            </a:pPr>
            <a:r>
              <a:rPr lang="en-US" sz="12000">
                <a:solidFill>
                  <a:srgbClr val="FEFAF0"/>
                </a:solidFill>
                <a:latin typeface="Bobby Jones"/>
              </a:rPr>
              <a:t>Thank you </a:t>
            </a:r>
          </a:p>
          <a:p>
            <a:pPr algn="r">
              <a:lnSpc>
                <a:spcPts val="16800"/>
              </a:lnSpc>
            </a:pPr>
            <a:endParaRPr lang="en-US" sz="12000">
              <a:solidFill>
                <a:srgbClr val="FEFAF0"/>
              </a:solidFill>
              <a:latin typeface="Bobby Jones"/>
            </a:endParaRP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81355" y="8955497"/>
            <a:ext cx="8932679" cy="3028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531776" y="0"/>
            <a:ext cx="7756224" cy="1331540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679812" y="8348893"/>
            <a:ext cx="7418591" cy="1938107"/>
          </a:xfrm>
          <a:prstGeom prst="rect">
            <a:avLst/>
          </a:prstGeom>
        </p:spPr>
      </p:pic>
      <p:sp>
        <p:nvSpPr>
          <p:cNvPr id="5" name="TextBox 5"/>
          <p:cNvSpPr txBox="1"/>
          <p:nvPr/>
        </p:nvSpPr>
        <p:spPr>
          <a:xfrm>
            <a:off x="0" y="-95250"/>
            <a:ext cx="12058883"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Outline</a:t>
            </a:r>
          </a:p>
        </p:txBody>
      </p:sp>
      <p:sp>
        <p:nvSpPr>
          <p:cNvPr id="6" name="TextBox 6"/>
          <p:cNvSpPr txBox="1"/>
          <p:nvPr/>
        </p:nvSpPr>
        <p:spPr>
          <a:xfrm>
            <a:off x="0" y="966109"/>
            <a:ext cx="12058883" cy="6734175"/>
          </a:xfrm>
          <a:prstGeom prst="rect">
            <a:avLst/>
          </a:prstGeom>
        </p:spPr>
        <p:txBody>
          <a:bodyPr lIns="0" tIns="0" rIns="0" bIns="0" rtlCol="0" anchor="t">
            <a:spAutoFit/>
          </a:bodyPr>
          <a:lstStyle/>
          <a:p>
            <a:pPr marL="863599" lvl="1" indent="-431800">
              <a:lnSpc>
                <a:spcPts val="5999"/>
              </a:lnSpc>
              <a:buFont typeface="Arial"/>
              <a:buChar char="•"/>
            </a:pPr>
            <a:r>
              <a:rPr lang="en-US" sz="3999">
                <a:solidFill>
                  <a:srgbClr val="FEFAF0"/>
                </a:solidFill>
                <a:latin typeface="Times Neue Roman"/>
              </a:rPr>
              <a:t>What is a robot?</a:t>
            </a:r>
          </a:p>
          <a:p>
            <a:pPr marL="863599" lvl="1" indent="-431800">
              <a:lnSpc>
                <a:spcPts val="5999"/>
              </a:lnSpc>
              <a:buFont typeface="Arial"/>
              <a:buChar char="•"/>
            </a:pPr>
            <a:r>
              <a:rPr lang="en-US" sz="3999">
                <a:solidFill>
                  <a:srgbClr val="FEFAF0"/>
                </a:solidFill>
                <a:latin typeface="Times Neue Roman"/>
              </a:rPr>
              <a:t>Asimov's Laws</a:t>
            </a:r>
          </a:p>
          <a:p>
            <a:pPr marL="863599" lvl="1" indent="-431800">
              <a:lnSpc>
                <a:spcPts val="5999"/>
              </a:lnSpc>
              <a:buFont typeface="Arial"/>
              <a:buChar char="•"/>
            </a:pPr>
            <a:r>
              <a:rPr lang="en-US" sz="3999">
                <a:solidFill>
                  <a:srgbClr val="FEFAF0"/>
                </a:solidFill>
                <a:latin typeface="Times Neue Roman"/>
              </a:rPr>
              <a:t>Communication of Bolt Devices with Bolt Cloud</a:t>
            </a:r>
          </a:p>
          <a:p>
            <a:pPr marL="863599" lvl="1" indent="-431800">
              <a:lnSpc>
                <a:spcPts val="5999"/>
              </a:lnSpc>
              <a:buFont typeface="Arial"/>
              <a:buChar char="•"/>
            </a:pPr>
            <a:r>
              <a:rPr lang="en-US" sz="3999">
                <a:solidFill>
                  <a:srgbClr val="FEFAF0"/>
                </a:solidFill>
                <a:latin typeface="Times Neue Roman"/>
              </a:rPr>
              <a:t>Algorithms used in the project</a:t>
            </a:r>
          </a:p>
          <a:p>
            <a:pPr marL="863599" lvl="1" indent="-431800">
              <a:lnSpc>
                <a:spcPts val="5999"/>
              </a:lnSpc>
              <a:buFont typeface="Arial"/>
              <a:buChar char="•"/>
            </a:pPr>
            <a:r>
              <a:rPr lang="en-US" sz="3999">
                <a:solidFill>
                  <a:srgbClr val="FEFAF0"/>
                </a:solidFill>
                <a:latin typeface="Times Neue Roman"/>
              </a:rPr>
              <a:t>Hardware Requirement</a:t>
            </a:r>
          </a:p>
          <a:p>
            <a:pPr marL="863599" lvl="1" indent="-431800">
              <a:lnSpc>
                <a:spcPts val="5999"/>
              </a:lnSpc>
              <a:buFont typeface="Arial"/>
              <a:buChar char="•"/>
            </a:pPr>
            <a:r>
              <a:rPr lang="en-US" sz="3999">
                <a:solidFill>
                  <a:srgbClr val="FEFAF0"/>
                </a:solidFill>
                <a:latin typeface="Times Neue Roman"/>
              </a:rPr>
              <a:t>Software Requirement</a:t>
            </a:r>
          </a:p>
          <a:p>
            <a:pPr marL="863599" lvl="1" indent="-431800">
              <a:lnSpc>
                <a:spcPts val="5999"/>
              </a:lnSpc>
              <a:buFont typeface="Arial"/>
              <a:buChar char="•"/>
            </a:pPr>
            <a:r>
              <a:rPr lang="en-US" sz="3999">
                <a:solidFill>
                  <a:srgbClr val="FEFAF0"/>
                </a:solidFill>
                <a:latin typeface="Times Neue Roman"/>
              </a:rPr>
              <a:t>Objective</a:t>
            </a:r>
          </a:p>
          <a:p>
            <a:pPr marL="863599" lvl="1" indent="-431800">
              <a:lnSpc>
                <a:spcPts val="5999"/>
              </a:lnSpc>
              <a:buFont typeface="Arial"/>
              <a:buChar char="•"/>
            </a:pPr>
            <a:r>
              <a:rPr lang="en-US" sz="3999">
                <a:solidFill>
                  <a:srgbClr val="FEFAF0"/>
                </a:solidFill>
                <a:latin typeface="Times Neue Roman"/>
              </a:rPr>
              <a:t>Conclusion</a:t>
            </a:r>
          </a:p>
          <a:p>
            <a:pPr marL="863599" lvl="1" indent="-431800">
              <a:lnSpc>
                <a:spcPts val="5999"/>
              </a:lnSpc>
              <a:buFont typeface="Arial"/>
              <a:buChar char="•"/>
            </a:pPr>
            <a:r>
              <a:rPr lang="en-US" sz="3999">
                <a:solidFill>
                  <a:srgbClr val="FEFAF0"/>
                </a:solidFill>
                <a:latin typeface="Times Neue Roman"/>
              </a:rPr>
              <a:t>Output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38066" y="1028700"/>
            <a:ext cx="6832859" cy="973226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289335" y="8228423"/>
            <a:ext cx="7879722" cy="2058577"/>
          </a:xfrm>
          <a:prstGeom prst="rect">
            <a:avLst/>
          </a:prstGeom>
        </p:spPr>
      </p:pic>
      <p:sp>
        <p:nvSpPr>
          <p:cNvPr id="5" name="TextBox 5"/>
          <p:cNvSpPr txBox="1"/>
          <p:nvPr/>
        </p:nvSpPr>
        <p:spPr>
          <a:xfrm>
            <a:off x="6229117" y="-95250"/>
            <a:ext cx="12058883"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What is a robot?</a:t>
            </a:r>
          </a:p>
        </p:txBody>
      </p:sp>
      <p:sp>
        <p:nvSpPr>
          <p:cNvPr id="6" name="TextBox 6"/>
          <p:cNvSpPr txBox="1"/>
          <p:nvPr/>
        </p:nvSpPr>
        <p:spPr>
          <a:xfrm>
            <a:off x="6229117" y="923925"/>
            <a:ext cx="12058883" cy="7972425"/>
          </a:xfrm>
          <a:prstGeom prst="rect">
            <a:avLst/>
          </a:prstGeom>
        </p:spPr>
        <p:txBody>
          <a:bodyPr lIns="0" tIns="0" rIns="0" bIns="0" rtlCol="0" anchor="t">
            <a:spAutoFit/>
          </a:bodyPr>
          <a:lstStyle/>
          <a:p>
            <a:pPr marL="755651" lvl="1" indent="-377825">
              <a:lnSpc>
                <a:spcPts val="5250"/>
              </a:lnSpc>
              <a:buFont typeface="Arial"/>
              <a:buChar char="•"/>
            </a:pPr>
            <a:r>
              <a:rPr lang="en-US" sz="3500">
                <a:solidFill>
                  <a:srgbClr val="FEFAF0"/>
                </a:solidFill>
                <a:latin typeface="Times Neue Roman"/>
              </a:rPr>
              <a:t>A robot is an automatically guided machine capable of making decisions required to do a task, by monitoring, navigating through and manipulating its environment.</a:t>
            </a:r>
          </a:p>
          <a:p>
            <a:pPr marL="755651" lvl="1" indent="-377825">
              <a:lnSpc>
                <a:spcPts val="5250"/>
              </a:lnSpc>
              <a:buFont typeface="Arial"/>
              <a:buChar char="•"/>
            </a:pPr>
            <a:r>
              <a:rPr lang="en-US" sz="3500">
                <a:solidFill>
                  <a:srgbClr val="FEFAF0"/>
                </a:solidFill>
                <a:latin typeface="Times Neue Roman"/>
              </a:rPr>
              <a:t>The word Robot is derived from a Czech word Robota’ which means ‘forced labor or a slave’.</a:t>
            </a:r>
          </a:p>
          <a:p>
            <a:pPr marL="755651" lvl="1" indent="-377825">
              <a:lnSpc>
                <a:spcPts val="5250"/>
              </a:lnSpc>
              <a:buFont typeface="Arial"/>
              <a:buChar char="•"/>
            </a:pPr>
            <a:r>
              <a:rPr lang="en-US" sz="3500">
                <a:solidFill>
                  <a:srgbClr val="FEFAF0"/>
                </a:solidFill>
                <a:latin typeface="Times Neue Roman"/>
              </a:rPr>
              <a:t>The plant monitoring robot carries with it all the sensors required to monitor the environment, sampling the environment data at different pre-determined locations. </a:t>
            </a:r>
          </a:p>
          <a:p>
            <a:pPr marL="755651" lvl="1" indent="-377825">
              <a:lnSpc>
                <a:spcPts val="5250"/>
              </a:lnSpc>
              <a:buFont typeface="Arial"/>
              <a:buChar char="•"/>
            </a:pPr>
            <a:r>
              <a:rPr lang="en-US" sz="3500">
                <a:solidFill>
                  <a:srgbClr val="FEFAF0"/>
                </a:solidFill>
                <a:latin typeface="Times Neue Roman"/>
              </a:rPr>
              <a:t>It then transmits this data via the Bolt WiFi module to the Bolt Cloud. With this robot you can monitor upto 6 different locations for, light/temperature or any other environment variable.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3374874" y="1683992"/>
            <a:ext cx="4913126" cy="714203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5749" y="8826029"/>
            <a:ext cx="6140686" cy="1460971"/>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234188" y="8826029"/>
            <a:ext cx="6140686" cy="1460971"/>
          </a:xfrm>
          <a:prstGeom prst="rect">
            <a:avLst/>
          </a:prstGeom>
        </p:spPr>
      </p:pic>
      <p:sp>
        <p:nvSpPr>
          <p:cNvPr id="6" name="TextBox 6"/>
          <p:cNvSpPr txBox="1"/>
          <p:nvPr/>
        </p:nvSpPr>
        <p:spPr>
          <a:xfrm>
            <a:off x="0" y="-95250"/>
            <a:ext cx="18288000"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Asimov's Laws</a:t>
            </a:r>
          </a:p>
        </p:txBody>
      </p:sp>
      <p:sp>
        <p:nvSpPr>
          <p:cNvPr id="7" name="TextBox 7"/>
          <p:cNvSpPr txBox="1"/>
          <p:nvPr/>
        </p:nvSpPr>
        <p:spPr>
          <a:xfrm>
            <a:off x="0" y="898508"/>
            <a:ext cx="18288000"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Asimov’s Three Laws of Robotics:</a:t>
            </a:r>
          </a:p>
        </p:txBody>
      </p:sp>
      <p:sp>
        <p:nvSpPr>
          <p:cNvPr id="8" name="TextBox 8"/>
          <p:cNvSpPr txBox="1"/>
          <p:nvPr/>
        </p:nvSpPr>
        <p:spPr>
          <a:xfrm>
            <a:off x="0" y="2261952"/>
            <a:ext cx="13374874" cy="4476750"/>
          </a:xfrm>
          <a:prstGeom prst="rect">
            <a:avLst/>
          </a:prstGeom>
        </p:spPr>
        <p:txBody>
          <a:bodyPr lIns="0" tIns="0" rIns="0" bIns="0" rtlCol="0" anchor="t">
            <a:spAutoFit/>
          </a:bodyPr>
          <a:lstStyle/>
          <a:p>
            <a:pPr marL="863599" lvl="1" indent="-431800">
              <a:lnSpc>
                <a:spcPts val="5999"/>
              </a:lnSpc>
              <a:buFont typeface="Arial"/>
              <a:buChar char="•"/>
            </a:pPr>
            <a:r>
              <a:rPr lang="en-US" sz="3999">
                <a:solidFill>
                  <a:srgbClr val="FEFAF0"/>
                </a:solidFill>
                <a:latin typeface="Times Neue Roman"/>
              </a:rPr>
              <a:t>A robot may not injure a human being or through inaction, allow a human being to come to harm.</a:t>
            </a:r>
          </a:p>
          <a:p>
            <a:pPr marL="863599" lvl="1" indent="-431800">
              <a:lnSpc>
                <a:spcPts val="5999"/>
              </a:lnSpc>
              <a:buFont typeface="Arial"/>
              <a:buChar char="•"/>
            </a:pPr>
            <a:r>
              <a:rPr lang="en-US" sz="3999">
                <a:solidFill>
                  <a:srgbClr val="FEFAF0"/>
                </a:solidFill>
                <a:latin typeface="Times Neue Roman"/>
              </a:rPr>
              <a:t>A robot must obey the orders given to it by human beings except where such orders would conflict with the First Law.</a:t>
            </a:r>
          </a:p>
          <a:p>
            <a:pPr marL="863599" lvl="1" indent="-431800">
              <a:lnSpc>
                <a:spcPts val="5999"/>
              </a:lnSpc>
              <a:buFont typeface="Arial"/>
              <a:buChar char="•"/>
            </a:pPr>
            <a:r>
              <a:rPr lang="en-US" sz="3999">
                <a:solidFill>
                  <a:srgbClr val="FEFAF0"/>
                </a:solidFill>
                <a:latin typeface="Times Neue Roman"/>
              </a:rPr>
              <a:t>A robot must protect its own existence as long as such protection does not conflict with the First or Second Law.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71925" y="9936385"/>
            <a:ext cx="10343145" cy="350615"/>
          </a:xfrm>
          <a:prstGeom prst="rect">
            <a:avLst/>
          </a:prstGeom>
        </p:spPr>
      </p:pic>
      <p:pic>
        <p:nvPicPr>
          <p:cNvPr id="4" name="Picture 4"/>
          <p:cNvPicPr>
            <a:picLocks noChangeAspect="1"/>
          </p:cNvPicPr>
          <p:nvPr/>
        </p:nvPicPr>
        <p:blipFill>
          <a:blip r:embed="rId5"/>
          <a:srcRect/>
          <a:stretch>
            <a:fillRect/>
          </a:stretch>
        </p:blipFill>
        <p:spPr>
          <a:xfrm>
            <a:off x="15179372" y="1028700"/>
            <a:ext cx="2079928" cy="3092830"/>
          </a:xfrm>
          <a:prstGeom prst="rect">
            <a:avLst/>
          </a:prstGeom>
        </p:spPr>
      </p:pic>
      <p:pic>
        <p:nvPicPr>
          <p:cNvPr id="5" name="Picture 5"/>
          <p:cNvPicPr>
            <a:picLocks noChangeAspect="1"/>
          </p:cNvPicPr>
          <p:nvPr/>
        </p:nvPicPr>
        <p:blipFill>
          <a:blip r:embed="rId6"/>
          <a:srcRect/>
          <a:stretch>
            <a:fillRect/>
          </a:stretch>
        </p:blipFill>
        <p:spPr>
          <a:xfrm>
            <a:off x="10150369" y="2681062"/>
            <a:ext cx="8137631" cy="5333086"/>
          </a:xfrm>
          <a:prstGeom prst="rect">
            <a:avLst/>
          </a:prstGeom>
        </p:spPr>
      </p:pic>
      <p:sp>
        <p:nvSpPr>
          <p:cNvPr id="6" name="TextBox 6"/>
          <p:cNvSpPr txBox="1"/>
          <p:nvPr/>
        </p:nvSpPr>
        <p:spPr>
          <a:xfrm>
            <a:off x="0" y="-95250"/>
            <a:ext cx="18288000"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Communication of Bolt Devices with Bolt Cloud</a:t>
            </a:r>
          </a:p>
        </p:txBody>
      </p:sp>
      <p:sp>
        <p:nvSpPr>
          <p:cNvPr id="7" name="TextBox 7"/>
          <p:cNvSpPr txBox="1"/>
          <p:nvPr/>
        </p:nvSpPr>
        <p:spPr>
          <a:xfrm>
            <a:off x="0" y="1445530"/>
            <a:ext cx="9871220" cy="7727950"/>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FEFAF0"/>
                </a:solidFill>
                <a:latin typeface="Times Neue Roman"/>
              </a:rPr>
              <a:t>The Bolt Cloud is one of the major component in providing the IoT capabilities to the Bolt device. </a:t>
            </a:r>
          </a:p>
          <a:p>
            <a:pPr marL="863599" lvl="1" indent="-431800">
              <a:lnSpc>
                <a:spcPts val="5599"/>
              </a:lnSpc>
              <a:buFont typeface="Arial"/>
              <a:buChar char="•"/>
            </a:pPr>
            <a:r>
              <a:rPr lang="en-US" sz="3999">
                <a:solidFill>
                  <a:srgbClr val="FEFAF0"/>
                </a:solidFill>
                <a:latin typeface="Times Neue Roman"/>
              </a:rPr>
              <a:t>All the Bolt devices connect to the Bolt Cloud out of the box. </a:t>
            </a:r>
          </a:p>
          <a:p>
            <a:pPr marL="863599" lvl="1" indent="-431800">
              <a:lnSpc>
                <a:spcPts val="5599"/>
              </a:lnSpc>
              <a:buFont typeface="Arial"/>
              <a:buChar char="•"/>
            </a:pPr>
            <a:r>
              <a:rPr lang="en-US" sz="3999">
                <a:solidFill>
                  <a:srgbClr val="FEFAF0"/>
                </a:solidFill>
                <a:latin typeface="Times Neue Roman"/>
              </a:rPr>
              <a:t>The Bolt devices are shipped with a firmware that helps it understand how to connect to the Bolt Cloud over the Internet.</a:t>
            </a:r>
          </a:p>
          <a:p>
            <a:pPr marL="863599" lvl="1" indent="-431800">
              <a:lnSpc>
                <a:spcPts val="5599"/>
              </a:lnSpc>
              <a:buFont typeface="Arial"/>
              <a:buChar char="•"/>
            </a:pPr>
            <a:r>
              <a:rPr lang="en-US" sz="3999">
                <a:solidFill>
                  <a:srgbClr val="FEFAF0"/>
                </a:solidFill>
                <a:latin typeface="Times Neue Roman"/>
              </a:rPr>
              <a:t>Most IoT devices and sensors contain limited processing capabilities and constrained Internet bandwidth. </a:t>
            </a:r>
          </a:p>
        </p:txBody>
      </p:sp>
      <p:pic>
        <p:nvPicPr>
          <p:cNvPr id="8" name="Picture 8"/>
          <p:cNvPicPr>
            <a:picLocks noChangeAspect="1"/>
          </p:cNvPicPr>
          <p:nvPr/>
        </p:nvPicPr>
        <p:blipFill>
          <a:blip r:embed="rId7"/>
          <a:srcRect/>
          <a:stretch>
            <a:fillRect/>
          </a:stretch>
        </p:blipFill>
        <p:spPr>
          <a:xfrm>
            <a:off x="10150369" y="8014148"/>
            <a:ext cx="2631969" cy="46174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541681" y="238499"/>
            <a:ext cx="9113467" cy="1023985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370971" y="9019236"/>
            <a:ext cx="6419058" cy="1267764"/>
          </a:xfrm>
          <a:prstGeom prst="rect">
            <a:avLst/>
          </a:prstGeom>
        </p:spPr>
      </p:pic>
      <p:sp>
        <p:nvSpPr>
          <p:cNvPr id="5" name="TextBox 5"/>
          <p:cNvSpPr txBox="1"/>
          <p:nvPr/>
        </p:nvSpPr>
        <p:spPr>
          <a:xfrm>
            <a:off x="5309458" y="-95250"/>
            <a:ext cx="12978542"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Algorithms used in the project</a:t>
            </a:r>
          </a:p>
        </p:txBody>
      </p:sp>
      <p:sp>
        <p:nvSpPr>
          <p:cNvPr id="6" name="TextBox 6"/>
          <p:cNvSpPr txBox="1"/>
          <p:nvPr/>
        </p:nvSpPr>
        <p:spPr>
          <a:xfrm>
            <a:off x="7185362" y="3600450"/>
            <a:ext cx="11102638" cy="3014800"/>
          </a:xfrm>
          <a:prstGeom prst="rect">
            <a:avLst/>
          </a:prstGeom>
        </p:spPr>
        <p:txBody>
          <a:bodyPr lIns="0" tIns="0" rIns="0" bIns="0" rtlCol="0" anchor="t">
            <a:spAutoFit/>
          </a:bodyPr>
          <a:lstStyle/>
          <a:p>
            <a:pPr marL="863599" lvl="1" indent="-431800">
              <a:lnSpc>
                <a:spcPts val="5999"/>
              </a:lnSpc>
              <a:buFont typeface="Arial"/>
              <a:buChar char="•"/>
            </a:pPr>
            <a:r>
              <a:rPr lang="en-US" sz="3999" dirty="0">
                <a:solidFill>
                  <a:srgbClr val="FEFAF0"/>
                </a:solidFill>
                <a:latin typeface="Times Neue Roman"/>
              </a:rPr>
              <a:t>Obstacle avoiding algorithm</a:t>
            </a:r>
          </a:p>
          <a:p>
            <a:pPr marL="863599" lvl="1" indent="-431800">
              <a:lnSpc>
                <a:spcPts val="5999"/>
              </a:lnSpc>
              <a:buFont typeface="Arial"/>
              <a:buChar char="•"/>
            </a:pPr>
            <a:r>
              <a:rPr lang="en-US" sz="3999" dirty="0">
                <a:solidFill>
                  <a:srgbClr val="FEFAF0"/>
                </a:solidFill>
                <a:latin typeface="Times Neue Roman"/>
              </a:rPr>
              <a:t>Wall following algorithm</a:t>
            </a:r>
          </a:p>
          <a:p>
            <a:pPr marL="863599" lvl="1" indent="-431800">
              <a:lnSpc>
                <a:spcPts val="5999"/>
              </a:lnSpc>
              <a:buFont typeface="Arial"/>
              <a:buChar char="•"/>
            </a:pPr>
            <a:r>
              <a:rPr lang="en-US" sz="3999" dirty="0">
                <a:solidFill>
                  <a:srgbClr val="FEFAF0"/>
                </a:solidFill>
                <a:latin typeface="Times Neue Roman"/>
              </a:rPr>
              <a:t>Hand following algorithm</a:t>
            </a:r>
          </a:p>
          <a:p>
            <a:pPr marL="863599" lvl="1" indent="-431800">
              <a:lnSpc>
                <a:spcPts val="5999"/>
              </a:lnSpc>
              <a:buFont typeface="Arial"/>
              <a:buChar char="•"/>
            </a:pPr>
            <a:r>
              <a:rPr lang="en-US" sz="3999" dirty="0">
                <a:solidFill>
                  <a:srgbClr val="FEFAF0"/>
                </a:solidFill>
                <a:latin typeface="Times Neue Roman"/>
              </a:rPr>
              <a:t>Plant monitoring robot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AEB644C-3A51-1CFF-7244-DBE98B20220E}"/>
              </a:ext>
            </a:extLst>
          </p:cNvPr>
          <p:cNvGrpSpPr/>
          <p:nvPr/>
        </p:nvGrpSpPr>
        <p:grpSpPr>
          <a:xfrm>
            <a:off x="0" y="-95250"/>
            <a:ext cx="22601236" cy="12822619"/>
            <a:chOff x="0" y="-95250"/>
            <a:chExt cx="22601236" cy="12822619"/>
          </a:xfrm>
        </p:grpSpPr>
        <p:pic>
          <p:nvPicPr>
            <p:cNvPr id="48" name="Picture 2">
              <a:extLst>
                <a:ext uri="{FF2B5EF4-FFF2-40B4-BE49-F238E27FC236}">
                  <a16:creationId xmlns:a16="http://schemas.microsoft.com/office/drawing/2014/main" id="{9D1A1C06-D6BE-CA09-F0D9-21BEC908AF26}"/>
                </a:ext>
              </a:extLst>
            </p:cNvPr>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49" name="Picture 3">
              <a:extLst>
                <a:ext uri="{FF2B5EF4-FFF2-40B4-BE49-F238E27FC236}">
                  <a16:creationId xmlns:a16="http://schemas.microsoft.com/office/drawing/2014/main" id="{415CDBAB-8A04-2DF2-E27F-A03E3576C4B7}"/>
                </a:ext>
              </a:extLst>
            </p:cNvPr>
            <p:cNvPicPr>
              <a:picLocks noChangeAspect="1"/>
            </p:cNvPicPr>
            <p:nvPr/>
          </p:nvPicPr>
          <p:blipFill>
            <a:blip r:embed="rId3"/>
            <a:srcRect/>
            <a:stretch>
              <a:fillRect/>
            </a:stretch>
          </p:blipFill>
          <p:spPr>
            <a:xfrm>
              <a:off x="458903" y="285691"/>
              <a:ext cx="5597972" cy="10382638"/>
            </a:xfrm>
            <a:prstGeom prst="rect">
              <a:avLst/>
            </a:prstGeom>
          </p:spPr>
        </p:pic>
        <p:sp>
          <p:nvSpPr>
            <p:cNvPr id="50" name="TextBox 4">
              <a:extLst>
                <a:ext uri="{FF2B5EF4-FFF2-40B4-BE49-F238E27FC236}">
                  <a16:creationId xmlns:a16="http://schemas.microsoft.com/office/drawing/2014/main" id="{F4777CFE-7FE2-FEA9-8961-7507FF674045}"/>
                </a:ext>
              </a:extLst>
            </p:cNvPr>
            <p:cNvSpPr txBox="1"/>
            <p:nvPr/>
          </p:nvSpPr>
          <p:spPr>
            <a:xfrm>
              <a:off x="5309458" y="-95250"/>
              <a:ext cx="12978542" cy="854075"/>
            </a:xfrm>
            <a:prstGeom prst="rect">
              <a:avLst/>
            </a:prstGeom>
          </p:spPr>
          <p:txBody>
            <a:bodyPr lIns="0" tIns="0" rIns="0" bIns="0" rtlCol="0" anchor="t">
              <a:spAutoFit/>
            </a:bodyPr>
            <a:lstStyle/>
            <a:p>
              <a:pPr algn="ctr">
                <a:lnSpc>
                  <a:spcPts val="7000"/>
                </a:lnSpc>
              </a:pPr>
              <a:r>
                <a:rPr lang="en-US" sz="5000" dirty="0">
                  <a:solidFill>
                    <a:srgbClr val="FEFAF0"/>
                  </a:solidFill>
                  <a:latin typeface="Times Neue Roman"/>
                </a:rPr>
                <a:t>Hardware Requirement</a:t>
              </a:r>
            </a:p>
          </p:txBody>
        </p:sp>
        <p:grpSp>
          <p:nvGrpSpPr>
            <p:cNvPr id="51" name="Group 5">
              <a:extLst>
                <a:ext uri="{FF2B5EF4-FFF2-40B4-BE49-F238E27FC236}">
                  <a16:creationId xmlns:a16="http://schemas.microsoft.com/office/drawing/2014/main" id="{4232D35B-E79A-D949-5890-A5E4BC30EC2B}"/>
                </a:ext>
              </a:extLst>
            </p:cNvPr>
            <p:cNvGrpSpPr/>
            <p:nvPr/>
          </p:nvGrpSpPr>
          <p:grpSpPr>
            <a:xfrm>
              <a:off x="7996718" y="1028700"/>
              <a:ext cx="4546373" cy="1126295"/>
              <a:chOff x="-440" y="0"/>
              <a:chExt cx="714853" cy="177094"/>
            </a:xfrm>
          </p:grpSpPr>
          <p:sp>
            <p:nvSpPr>
              <p:cNvPr id="98" name="Freeform 6">
                <a:extLst>
                  <a:ext uri="{FF2B5EF4-FFF2-40B4-BE49-F238E27FC236}">
                    <a16:creationId xmlns:a16="http://schemas.microsoft.com/office/drawing/2014/main" id="{3E7B24AB-F72C-E0A7-FA83-134EC9D86ED2}"/>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txBody>
              <a:bodyPr/>
              <a:lstStyle/>
              <a:p>
                <a:endParaRPr lang="en-IN" dirty="0">
                  <a:solidFill>
                    <a:srgbClr val="FF0000"/>
                  </a:solidFill>
                </a:endParaRPr>
              </a:p>
            </p:txBody>
          </p:sp>
          <p:sp>
            <p:nvSpPr>
              <p:cNvPr id="99" name="TextBox 7">
                <a:extLst>
                  <a:ext uri="{FF2B5EF4-FFF2-40B4-BE49-F238E27FC236}">
                    <a16:creationId xmlns:a16="http://schemas.microsoft.com/office/drawing/2014/main" id="{5D19E465-24B7-5DE7-7683-FF6119F4FB6F}"/>
                  </a:ext>
                </a:extLst>
              </p:cNvPr>
              <p:cNvSpPr txBox="1"/>
              <p:nvPr/>
            </p:nvSpPr>
            <p:spPr>
              <a:xfrm>
                <a:off x="-440" y="0"/>
                <a:ext cx="714413" cy="177094"/>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Bolt </a:t>
                </a:r>
                <a:r>
                  <a:rPr lang="en-US" sz="2400" b="1" dirty="0" err="1">
                    <a:solidFill>
                      <a:srgbClr val="000000"/>
                    </a:solidFill>
                    <a:latin typeface="Times Neue Roman" panose="020B0604020202020204" charset="0"/>
                  </a:rPr>
                  <a:t>WiFi</a:t>
                </a:r>
                <a:r>
                  <a:rPr lang="en-US" sz="2400" b="1" dirty="0">
                    <a:solidFill>
                      <a:srgbClr val="000000"/>
                    </a:solidFill>
                    <a:latin typeface="Times Neue Roman" panose="020B0604020202020204" charset="0"/>
                  </a:rPr>
                  <a:t> Module</a:t>
                </a:r>
              </a:p>
            </p:txBody>
          </p:sp>
        </p:grpSp>
        <p:grpSp>
          <p:nvGrpSpPr>
            <p:cNvPr id="52" name="Group 8">
              <a:extLst>
                <a:ext uri="{FF2B5EF4-FFF2-40B4-BE49-F238E27FC236}">
                  <a16:creationId xmlns:a16="http://schemas.microsoft.com/office/drawing/2014/main" id="{8BA76E22-DEED-0981-3CE0-E58899113535}"/>
                </a:ext>
              </a:extLst>
            </p:cNvPr>
            <p:cNvGrpSpPr/>
            <p:nvPr/>
          </p:nvGrpSpPr>
          <p:grpSpPr>
            <a:xfrm>
              <a:off x="3931124" y="2310443"/>
              <a:ext cx="8611967" cy="3803240"/>
              <a:chOff x="-639697" y="0"/>
              <a:chExt cx="1354110" cy="598006"/>
            </a:xfrm>
          </p:grpSpPr>
          <p:sp>
            <p:nvSpPr>
              <p:cNvPr id="96" name="Freeform 9">
                <a:extLst>
                  <a:ext uri="{FF2B5EF4-FFF2-40B4-BE49-F238E27FC236}">
                    <a16:creationId xmlns:a16="http://schemas.microsoft.com/office/drawing/2014/main" id="{8DD1737B-829D-8FF6-DB68-32F7341CCCB9}"/>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97" name="TextBox 10">
                <a:extLst>
                  <a:ext uri="{FF2B5EF4-FFF2-40B4-BE49-F238E27FC236}">
                    <a16:creationId xmlns:a16="http://schemas.microsoft.com/office/drawing/2014/main" id="{B5AAB962-C8CD-2220-FB65-CA50C612B614}"/>
                  </a:ext>
                </a:extLst>
              </p:cNvPr>
              <p:cNvSpPr txBox="1"/>
              <p:nvPr/>
            </p:nvSpPr>
            <p:spPr>
              <a:xfrm>
                <a:off x="-639697" y="108854"/>
                <a:ext cx="812800" cy="489152"/>
              </a:xfrm>
              <a:prstGeom prst="rect">
                <a:avLst/>
              </a:prstGeom>
            </p:spPr>
            <p:txBody>
              <a:bodyPr lIns="203200" tIns="203200" rIns="203200" bIns="203200" rtlCol="0" anchor="ctr"/>
              <a:lstStyle/>
              <a:p>
                <a:pPr algn="ctr">
                  <a:lnSpc>
                    <a:spcPts val="2800"/>
                  </a:lnSpc>
                </a:pPr>
                <a:endParaRPr lang="en-US" sz="2000" dirty="0">
                  <a:solidFill>
                    <a:srgbClr val="000000"/>
                  </a:solidFill>
                  <a:latin typeface="DM Sans"/>
                </a:endParaRPr>
              </a:p>
            </p:txBody>
          </p:sp>
        </p:grpSp>
        <p:grpSp>
          <p:nvGrpSpPr>
            <p:cNvPr id="53" name="Group 11">
              <a:extLst>
                <a:ext uri="{FF2B5EF4-FFF2-40B4-BE49-F238E27FC236}">
                  <a16:creationId xmlns:a16="http://schemas.microsoft.com/office/drawing/2014/main" id="{F12D2297-FED2-758F-6CCF-79E961EA53FE}"/>
                </a:ext>
              </a:extLst>
            </p:cNvPr>
            <p:cNvGrpSpPr/>
            <p:nvPr/>
          </p:nvGrpSpPr>
          <p:grpSpPr>
            <a:xfrm>
              <a:off x="7996718" y="3592186"/>
              <a:ext cx="4563862" cy="1126295"/>
              <a:chOff x="-440" y="0"/>
              <a:chExt cx="717603" cy="177094"/>
            </a:xfrm>
          </p:grpSpPr>
          <p:sp>
            <p:nvSpPr>
              <p:cNvPr id="94" name="Freeform 12">
                <a:extLst>
                  <a:ext uri="{FF2B5EF4-FFF2-40B4-BE49-F238E27FC236}">
                    <a16:creationId xmlns:a16="http://schemas.microsoft.com/office/drawing/2014/main" id="{F4196436-8786-58B4-6800-FA9149D1E702}"/>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95" name="TextBox 13">
                <a:extLst>
                  <a:ext uri="{FF2B5EF4-FFF2-40B4-BE49-F238E27FC236}">
                    <a16:creationId xmlns:a16="http://schemas.microsoft.com/office/drawing/2014/main" id="{084A449B-1377-3402-5335-1A01236F4B75}"/>
                  </a:ext>
                </a:extLst>
              </p:cNvPr>
              <p:cNvSpPr txBox="1"/>
              <p:nvPr/>
            </p:nvSpPr>
            <p:spPr>
              <a:xfrm>
                <a:off x="-440" y="5480"/>
                <a:ext cx="717603" cy="171614"/>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USB Cable</a:t>
                </a:r>
              </a:p>
            </p:txBody>
          </p:sp>
        </p:grpSp>
        <p:grpSp>
          <p:nvGrpSpPr>
            <p:cNvPr id="54" name="Group 14">
              <a:extLst>
                <a:ext uri="{FF2B5EF4-FFF2-40B4-BE49-F238E27FC236}">
                  <a16:creationId xmlns:a16="http://schemas.microsoft.com/office/drawing/2014/main" id="{79008B42-ED17-705B-D24D-19959193215D}"/>
                </a:ext>
              </a:extLst>
            </p:cNvPr>
            <p:cNvGrpSpPr/>
            <p:nvPr/>
          </p:nvGrpSpPr>
          <p:grpSpPr>
            <a:xfrm>
              <a:off x="2799609" y="4873929"/>
              <a:ext cx="9743482" cy="2753258"/>
              <a:chOff x="-817612" y="0"/>
              <a:chExt cx="1532025" cy="432911"/>
            </a:xfrm>
          </p:grpSpPr>
          <p:sp>
            <p:nvSpPr>
              <p:cNvPr id="92" name="Freeform 15">
                <a:extLst>
                  <a:ext uri="{FF2B5EF4-FFF2-40B4-BE49-F238E27FC236}">
                    <a16:creationId xmlns:a16="http://schemas.microsoft.com/office/drawing/2014/main" id="{0A22252A-3EB7-D14A-F882-4FE803750307}"/>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txBody>
              <a:bodyPr/>
              <a:lstStyle/>
              <a:p>
                <a:endParaRPr lang="en-IN"/>
              </a:p>
            </p:txBody>
          </p:sp>
          <p:sp>
            <p:nvSpPr>
              <p:cNvPr id="93" name="TextBox 16">
                <a:extLst>
                  <a:ext uri="{FF2B5EF4-FFF2-40B4-BE49-F238E27FC236}">
                    <a16:creationId xmlns:a16="http://schemas.microsoft.com/office/drawing/2014/main" id="{C1E157A1-59FA-566E-5A02-26A2F2D0B84E}"/>
                  </a:ext>
                </a:extLst>
              </p:cNvPr>
              <p:cNvSpPr txBox="1"/>
              <p:nvPr/>
            </p:nvSpPr>
            <p:spPr>
              <a:xfrm>
                <a:off x="-817612" y="30405"/>
                <a:ext cx="812800" cy="402506"/>
              </a:xfrm>
              <a:prstGeom prst="rect">
                <a:avLst/>
              </a:prstGeom>
            </p:spPr>
            <p:txBody>
              <a:bodyPr lIns="203200" tIns="203200" rIns="203200" bIns="203200" rtlCol="0" anchor="ctr"/>
              <a:lstStyle/>
              <a:p>
                <a:pPr algn="ctr">
                  <a:lnSpc>
                    <a:spcPts val="2800"/>
                  </a:lnSpc>
                </a:pPr>
                <a:endParaRPr lang="en-US" sz="2000" dirty="0">
                  <a:solidFill>
                    <a:srgbClr val="000000"/>
                  </a:solidFill>
                  <a:latin typeface="DM Sans"/>
                </a:endParaRPr>
              </a:p>
            </p:txBody>
          </p:sp>
        </p:grpSp>
        <p:grpSp>
          <p:nvGrpSpPr>
            <p:cNvPr id="55" name="Group 17">
              <a:extLst>
                <a:ext uri="{FF2B5EF4-FFF2-40B4-BE49-F238E27FC236}">
                  <a16:creationId xmlns:a16="http://schemas.microsoft.com/office/drawing/2014/main" id="{1984FDB9-BD34-4848-9256-2C40850276BC}"/>
                </a:ext>
              </a:extLst>
            </p:cNvPr>
            <p:cNvGrpSpPr/>
            <p:nvPr/>
          </p:nvGrpSpPr>
          <p:grpSpPr>
            <a:xfrm>
              <a:off x="7999516" y="6155671"/>
              <a:ext cx="4543575" cy="1126295"/>
              <a:chOff x="0" y="0"/>
              <a:chExt cx="714413" cy="177094"/>
            </a:xfrm>
          </p:grpSpPr>
          <p:sp>
            <p:nvSpPr>
              <p:cNvPr id="90" name="Freeform 18">
                <a:extLst>
                  <a:ext uri="{FF2B5EF4-FFF2-40B4-BE49-F238E27FC236}">
                    <a16:creationId xmlns:a16="http://schemas.microsoft.com/office/drawing/2014/main" id="{0A584AA1-5944-B1D8-C6AD-4530AAA192A5}"/>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91" name="TextBox 19">
                <a:extLst>
                  <a:ext uri="{FF2B5EF4-FFF2-40B4-BE49-F238E27FC236}">
                    <a16:creationId xmlns:a16="http://schemas.microsoft.com/office/drawing/2014/main" id="{679DF886-CD73-ADF7-4709-C9AFC23C807D}"/>
                  </a:ext>
                </a:extLst>
              </p:cNvPr>
              <p:cNvSpPr txBox="1"/>
              <p:nvPr/>
            </p:nvSpPr>
            <p:spPr>
              <a:xfrm>
                <a:off x="0" y="-47625"/>
                <a:ext cx="812800" cy="860425"/>
              </a:xfrm>
              <a:prstGeom prst="rect">
                <a:avLst/>
              </a:prstGeom>
            </p:spPr>
            <p:txBody>
              <a:bodyPr lIns="203200" tIns="203200" rIns="203200" bIns="203200" rtlCol="0" anchor="ctr"/>
              <a:lstStyle/>
              <a:p>
                <a:pPr algn="ctr">
                  <a:lnSpc>
                    <a:spcPts val="2800"/>
                  </a:lnSpc>
                </a:pPr>
                <a:r>
                  <a:rPr lang="en-US" sz="2000">
                    <a:solidFill>
                      <a:srgbClr val="000000"/>
                    </a:solidFill>
                    <a:latin typeface="DM Sans"/>
                  </a:rPr>
                  <a:t>3 pin female to female merge pin connector</a:t>
                </a:r>
              </a:p>
            </p:txBody>
          </p:sp>
        </p:grpSp>
        <p:grpSp>
          <p:nvGrpSpPr>
            <p:cNvPr id="56" name="Group 20">
              <a:extLst>
                <a:ext uri="{FF2B5EF4-FFF2-40B4-BE49-F238E27FC236}">
                  <a16:creationId xmlns:a16="http://schemas.microsoft.com/office/drawing/2014/main" id="{CAB3B356-F950-6949-4BB3-9F4BC671DAE4}"/>
                </a:ext>
              </a:extLst>
            </p:cNvPr>
            <p:cNvGrpSpPr/>
            <p:nvPr/>
          </p:nvGrpSpPr>
          <p:grpSpPr>
            <a:xfrm>
              <a:off x="830058" y="6720222"/>
              <a:ext cx="11713033" cy="5472192"/>
              <a:chOff x="-1127296" y="-112289"/>
              <a:chExt cx="1841709" cy="860425"/>
            </a:xfrm>
          </p:grpSpPr>
          <p:sp>
            <p:nvSpPr>
              <p:cNvPr id="88" name="Freeform 21">
                <a:extLst>
                  <a:ext uri="{FF2B5EF4-FFF2-40B4-BE49-F238E27FC236}">
                    <a16:creationId xmlns:a16="http://schemas.microsoft.com/office/drawing/2014/main" id="{0302D730-324B-2AD9-53F5-9EEEB4DFA790}"/>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89" name="TextBox 22">
                <a:extLst>
                  <a:ext uri="{FF2B5EF4-FFF2-40B4-BE49-F238E27FC236}">
                    <a16:creationId xmlns:a16="http://schemas.microsoft.com/office/drawing/2014/main" id="{DE7A8709-F0CE-741E-EBA8-6FDAA3FA3549}"/>
                  </a:ext>
                </a:extLst>
              </p:cNvPr>
              <p:cNvSpPr txBox="1"/>
              <p:nvPr/>
            </p:nvSpPr>
            <p:spPr>
              <a:xfrm>
                <a:off x="-1127296" y="-112289"/>
                <a:ext cx="812800" cy="860425"/>
              </a:xfrm>
              <a:prstGeom prst="rect">
                <a:avLst/>
              </a:prstGeom>
            </p:spPr>
            <p:txBody>
              <a:bodyPr lIns="203200" tIns="203200" rIns="203200" bIns="203200" rtlCol="0" anchor="ctr"/>
              <a:lstStyle/>
              <a:p>
                <a:pPr algn="ctr">
                  <a:lnSpc>
                    <a:spcPts val="2800"/>
                  </a:lnSpc>
                </a:pPr>
                <a:endParaRPr lang="en-US" sz="2000" dirty="0">
                  <a:solidFill>
                    <a:srgbClr val="000000"/>
                  </a:solidFill>
                  <a:latin typeface="DM Sans"/>
                </a:endParaRPr>
              </a:p>
            </p:txBody>
          </p:sp>
        </p:grpSp>
        <p:sp>
          <p:nvSpPr>
            <p:cNvPr id="57" name="Freeform 24">
              <a:extLst>
                <a:ext uri="{FF2B5EF4-FFF2-40B4-BE49-F238E27FC236}">
                  <a16:creationId xmlns:a16="http://schemas.microsoft.com/office/drawing/2014/main" id="{ED404E56-6651-8146-7F33-1ABCAD7B6F1E}"/>
                </a:ext>
              </a:extLst>
            </p:cNvPr>
            <p:cNvSpPr/>
            <p:nvPr/>
          </p:nvSpPr>
          <p:spPr>
            <a:xfrm>
              <a:off x="7999516" y="8713061"/>
              <a:ext cx="4543575" cy="1126295"/>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grpSp>
          <p:nvGrpSpPr>
            <p:cNvPr id="58" name="Group 26">
              <a:extLst>
                <a:ext uri="{FF2B5EF4-FFF2-40B4-BE49-F238E27FC236}">
                  <a16:creationId xmlns:a16="http://schemas.microsoft.com/office/drawing/2014/main" id="{152C45CB-4A32-1D40-6D05-0170F465DA97}"/>
                </a:ext>
              </a:extLst>
            </p:cNvPr>
            <p:cNvGrpSpPr/>
            <p:nvPr/>
          </p:nvGrpSpPr>
          <p:grpSpPr>
            <a:xfrm>
              <a:off x="12715725" y="1016591"/>
              <a:ext cx="4543575" cy="1138404"/>
              <a:chOff x="0" y="-1904"/>
              <a:chExt cx="714413" cy="178998"/>
            </a:xfrm>
          </p:grpSpPr>
          <p:sp>
            <p:nvSpPr>
              <p:cNvPr id="86" name="Freeform 27">
                <a:extLst>
                  <a:ext uri="{FF2B5EF4-FFF2-40B4-BE49-F238E27FC236}">
                    <a16:creationId xmlns:a16="http://schemas.microsoft.com/office/drawing/2014/main" id="{DCE97FD5-F9C5-768E-9C17-7AD1488EA91C}"/>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txBody>
              <a:bodyPr/>
              <a:lstStyle/>
              <a:p>
                <a:endParaRPr lang="en-IN" dirty="0"/>
              </a:p>
            </p:txBody>
          </p:sp>
          <p:sp>
            <p:nvSpPr>
              <p:cNvPr id="87" name="TextBox 28">
                <a:extLst>
                  <a:ext uri="{FF2B5EF4-FFF2-40B4-BE49-F238E27FC236}">
                    <a16:creationId xmlns:a16="http://schemas.microsoft.com/office/drawing/2014/main" id="{467D5B42-0118-46DA-EB83-B6B25E88E8D3}"/>
                  </a:ext>
                </a:extLst>
              </p:cNvPr>
              <p:cNvSpPr txBox="1"/>
              <p:nvPr/>
            </p:nvSpPr>
            <p:spPr>
              <a:xfrm>
                <a:off x="0" y="-1904"/>
                <a:ext cx="714413" cy="175054"/>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3.3V</a:t>
                </a:r>
                <a:endParaRPr lang="en-US" sz="2000" b="1" dirty="0">
                  <a:solidFill>
                    <a:srgbClr val="000000"/>
                  </a:solidFill>
                  <a:latin typeface="Times Neue Roman" panose="020B0604020202020204" charset="0"/>
                </a:endParaRPr>
              </a:p>
            </p:txBody>
          </p:sp>
        </p:grpSp>
        <p:grpSp>
          <p:nvGrpSpPr>
            <p:cNvPr id="59" name="Group 29">
              <a:extLst>
                <a:ext uri="{FF2B5EF4-FFF2-40B4-BE49-F238E27FC236}">
                  <a16:creationId xmlns:a16="http://schemas.microsoft.com/office/drawing/2014/main" id="{CD460C96-7EE6-C04E-1F67-FF791CD11688}"/>
                </a:ext>
              </a:extLst>
            </p:cNvPr>
            <p:cNvGrpSpPr/>
            <p:nvPr/>
          </p:nvGrpSpPr>
          <p:grpSpPr>
            <a:xfrm>
              <a:off x="12715725" y="1514531"/>
              <a:ext cx="9754110" cy="5472192"/>
              <a:chOff x="0" y="-125146"/>
              <a:chExt cx="1533696" cy="860425"/>
            </a:xfrm>
          </p:grpSpPr>
          <p:sp>
            <p:nvSpPr>
              <p:cNvPr id="84" name="Freeform 30">
                <a:extLst>
                  <a:ext uri="{FF2B5EF4-FFF2-40B4-BE49-F238E27FC236}">
                    <a16:creationId xmlns:a16="http://schemas.microsoft.com/office/drawing/2014/main" id="{A8D2F49B-5B27-8542-0434-80D9A698B3B5}"/>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85" name="TextBox 31">
                <a:extLst>
                  <a:ext uri="{FF2B5EF4-FFF2-40B4-BE49-F238E27FC236}">
                    <a16:creationId xmlns:a16="http://schemas.microsoft.com/office/drawing/2014/main" id="{925E9E59-889E-06C4-F07D-EBAE7797E4A0}"/>
                  </a:ext>
                </a:extLst>
              </p:cNvPr>
              <p:cNvSpPr txBox="1"/>
              <p:nvPr/>
            </p:nvSpPr>
            <p:spPr>
              <a:xfrm>
                <a:off x="720896" y="-125146"/>
                <a:ext cx="812800" cy="860425"/>
              </a:xfrm>
              <a:prstGeom prst="rect">
                <a:avLst/>
              </a:prstGeom>
            </p:spPr>
            <p:txBody>
              <a:bodyPr lIns="203200" tIns="203200" rIns="203200" bIns="203200" rtlCol="0" anchor="ctr"/>
              <a:lstStyle/>
              <a:p>
                <a:pPr algn="ctr">
                  <a:lnSpc>
                    <a:spcPts val="2800"/>
                  </a:lnSpc>
                </a:pPr>
                <a:endParaRPr lang="en-US" sz="2000" dirty="0">
                  <a:solidFill>
                    <a:srgbClr val="000000"/>
                  </a:solidFill>
                  <a:latin typeface="DM Sans Bold"/>
                </a:endParaRPr>
              </a:p>
            </p:txBody>
          </p:sp>
        </p:grpSp>
        <p:grpSp>
          <p:nvGrpSpPr>
            <p:cNvPr id="60" name="Group 32">
              <a:extLst>
                <a:ext uri="{FF2B5EF4-FFF2-40B4-BE49-F238E27FC236}">
                  <a16:creationId xmlns:a16="http://schemas.microsoft.com/office/drawing/2014/main" id="{A58A5155-0269-E7AD-CCF6-76E4A2F1275B}"/>
                </a:ext>
              </a:extLst>
            </p:cNvPr>
            <p:cNvGrpSpPr/>
            <p:nvPr/>
          </p:nvGrpSpPr>
          <p:grpSpPr>
            <a:xfrm>
              <a:off x="12708862" y="3592186"/>
              <a:ext cx="4560111" cy="1126295"/>
              <a:chOff x="-1079" y="0"/>
              <a:chExt cx="717013" cy="177094"/>
            </a:xfrm>
          </p:grpSpPr>
          <p:sp>
            <p:nvSpPr>
              <p:cNvPr id="82" name="Freeform 33">
                <a:extLst>
                  <a:ext uri="{FF2B5EF4-FFF2-40B4-BE49-F238E27FC236}">
                    <a16:creationId xmlns:a16="http://schemas.microsoft.com/office/drawing/2014/main" id="{9AD5E21D-AA49-FDFF-1ECF-82970226860F}"/>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83" name="TextBox 34">
                <a:extLst>
                  <a:ext uri="{FF2B5EF4-FFF2-40B4-BE49-F238E27FC236}">
                    <a16:creationId xmlns:a16="http://schemas.microsoft.com/office/drawing/2014/main" id="{612B0C33-269E-98B7-4349-6FED22461223}"/>
                  </a:ext>
                </a:extLst>
              </p:cNvPr>
              <p:cNvSpPr txBox="1"/>
              <p:nvPr/>
            </p:nvSpPr>
            <p:spPr>
              <a:xfrm>
                <a:off x="-1079" y="2205"/>
                <a:ext cx="717013" cy="174889"/>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5V</a:t>
                </a:r>
                <a:endParaRPr lang="en-US" sz="2000" b="1" dirty="0">
                  <a:solidFill>
                    <a:srgbClr val="000000"/>
                  </a:solidFill>
                  <a:latin typeface="Times Neue Roman" panose="020B0604020202020204" charset="0"/>
                </a:endParaRPr>
              </a:p>
            </p:txBody>
          </p:sp>
        </p:grpSp>
        <p:grpSp>
          <p:nvGrpSpPr>
            <p:cNvPr id="61" name="Group 35">
              <a:extLst>
                <a:ext uri="{FF2B5EF4-FFF2-40B4-BE49-F238E27FC236}">
                  <a16:creationId xmlns:a16="http://schemas.microsoft.com/office/drawing/2014/main" id="{9133753B-5F08-54EE-4164-2FA2B5013774}"/>
                </a:ext>
              </a:extLst>
            </p:cNvPr>
            <p:cNvGrpSpPr/>
            <p:nvPr/>
          </p:nvGrpSpPr>
          <p:grpSpPr>
            <a:xfrm>
              <a:off x="12715725" y="4873929"/>
              <a:ext cx="4543575" cy="1126295"/>
              <a:chOff x="0" y="0"/>
              <a:chExt cx="714413" cy="177094"/>
            </a:xfrm>
          </p:grpSpPr>
          <p:sp>
            <p:nvSpPr>
              <p:cNvPr id="80" name="Freeform 36">
                <a:extLst>
                  <a:ext uri="{FF2B5EF4-FFF2-40B4-BE49-F238E27FC236}">
                    <a16:creationId xmlns:a16="http://schemas.microsoft.com/office/drawing/2014/main" id="{C6C2C848-C250-58D6-B15E-9229F3F96186}"/>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81" name="TextBox 37">
                <a:extLst>
                  <a:ext uri="{FF2B5EF4-FFF2-40B4-BE49-F238E27FC236}">
                    <a16:creationId xmlns:a16="http://schemas.microsoft.com/office/drawing/2014/main" id="{0E80DDF8-CA04-C35E-2999-6BFA734B3B46}"/>
                  </a:ext>
                </a:extLst>
              </p:cNvPr>
              <p:cNvSpPr txBox="1"/>
              <p:nvPr/>
            </p:nvSpPr>
            <p:spPr>
              <a:xfrm>
                <a:off x="1521" y="2205"/>
                <a:ext cx="712892" cy="174889"/>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Connect to electricity board</a:t>
                </a:r>
              </a:p>
            </p:txBody>
          </p:sp>
        </p:grpSp>
        <p:grpSp>
          <p:nvGrpSpPr>
            <p:cNvPr id="62" name="Group 38">
              <a:extLst>
                <a:ext uri="{FF2B5EF4-FFF2-40B4-BE49-F238E27FC236}">
                  <a16:creationId xmlns:a16="http://schemas.microsoft.com/office/drawing/2014/main" id="{727D6C2E-57E3-173C-A669-47A96490D4EF}"/>
                </a:ext>
              </a:extLst>
            </p:cNvPr>
            <p:cNvGrpSpPr/>
            <p:nvPr/>
          </p:nvGrpSpPr>
          <p:grpSpPr>
            <a:xfrm>
              <a:off x="12715725" y="6155671"/>
              <a:ext cx="8413258" cy="5069389"/>
              <a:chOff x="0" y="0"/>
              <a:chExt cx="1322866" cy="797090"/>
            </a:xfrm>
          </p:grpSpPr>
          <p:sp>
            <p:nvSpPr>
              <p:cNvPr id="78" name="Freeform 39">
                <a:extLst>
                  <a:ext uri="{FF2B5EF4-FFF2-40B4-BE49-F238E27FC236}">
                    <a16:creationId xmlns:a16="http://schemas.microsoft.com/office/drawing/2014/main" id="{04FD6965-0E48-E2D1-F985-9BA5F7F80310}"/>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79" name="TextBox 40">
                <a:extLst>
                  <a:ext uri="{FF2B5EF4-FFF2-40B4-BE49-F238E27FC236}">
                    <a16:creationId xmlns:a16="http://schemas.microsoft.com/office/drawing/2014/main" id="{53E3F1FF-9491-C1FA-1CB1-FB5A678FFD64}"/>
                  </a:ext>
                </a:extLst>
              </p:cNvPr>
              <p:cNvSpPr txBox="1"/>
              <p:nvPr/>
            </p:nvSpPr>
            <p:spPr>
              <a:xfrm>
                <a:off x="510066" y="451900"/>
                <a:ext cx="812800" cy="345190"/>
              </a:xfrm>
              <a:prstGeom prst="rect">
                <a:avLst/>
              </a:prstGeom>
            </p:spPr>
            <p:txBody>
              <a:bodyPr lIns="203200" tIns="203200" rIns="203200" bIns="203200" rtlCol="0" anchor="ctr"/>
              <a:lstStyle/>
              <a:p>
                <a:pPr algn="ctr">
                  <a:lnSpc>
                    <a:spcPts val="2800"/>
                  </a:lnSpc>
                </a:pPr>
                <a:endParaRPr lang="en-US" sz="2000" dirty="0">
                  <a:solidFill>
                    <a:srgbClr val="000000"/>
                  </a:solidFill>
                  <a:latin typeface="DM Sans Bold"/>
                </a:endParaRPr>
              </a:p>
            </p:txBody>
          </p:sp>
        </p:grpSp>
        <p:grpSp>
          <p:nvGrpSpPr>
            <p:cNvPr id="63" name="Group 41">
              <a:extLst>
                <a:ext uri="{FF2B5EF4-FFF2-40B4-BE49-F238E27FC236}">
                  <a16:creationId xmlns:a16="http://schemas.microsoft.com/office/drawing/2014/main" id="{E8AAC818-2B20-2135-F19D-F8D6ED8B883E}"/>
                </a:ext>
              </a:extLst>
            </p:cNvPr>
            <p:cNvGrpSpPr/>
            <p:nvPr/>
          </p:nvGrpSpPr>
          <p:grpSpPr>
            <a:xfrm>
              <a:off x="12715725" y="7255177"/>
              <a:ext cx="8851644" cy="5472192"/>
              <a:chOff x="0" y="-28175"/>
              <a:chExt cx="1391796" cy="860425"/>
            </a:xfrm>
          </p:grpSpPr>
          <p:sp>
            <p:nvSpPr>
              <p:cNvPr id="76" name="Freeform 42">
                <a:extLst>
                  <a:ext uri="{FF2B5EF4-FFF2-40B4-BE49-F238E27FC236}">
                    <a16:creationId xmlns:a16="http://schemas.microsoft.com/office/drawing/2014/main" id="{DCFDA719-0056-0650-A5CB-8F8CFB69AA04}"/>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77" name="TextBox 43">
                <a:extLst>
                  <a:ext uri="{FF2B5EF4-FFF2-40B4-BE49-F238E27FC236}">
                    <a16:creationId xmlns:a16="http://schemas.microsoft.com/office/drawing/2014/main" id="{2F65597A-EE0B-42C5-1672-D3AD9A6B7A54}"/>
                  </a:ext>
                </a:extLst>
              </p:cNvPr>
              <p:cNvSpPr txBox="1"/>
              <p:nvPr/>
            </p:nvSpPr>
            <p:spPr>
              <a:xfrm>
                <a:off x="578996" y="-28175"/>
                <a:ext cx="812800" cy="860425"/>
              </a:xfrm>
              <a:prstGeom prst="rect">
                <a:avLst/>
              </a:prstGeom>
            </p:spPr>
            <p:txBody>
              <a:bodyPr lIns="203200" tIns="203200" rIns="203200" bIns="203200" rtlCol="0" anchor="ctr"/>
              <a:lstStyle/>
              <a:p>
                <a:pPr algn="ctr">
                  <a:lnSpc>
                    <a:spcPts val="2800"/>
                  </a:lnSpc>
                </a:pPr>
                <a:endParaRPr lang="en-US" sz="2000" dirty="0">
                  <a:solidFill>
                    <a:srgbClr val="000000"/>
                  </a:solidFill>
                  <a:latin typeface="DM Sans Bold"/>
                </a:endParaRPr>
              </a:p>
            </p:txBody>
          </p:sp>
        </p:grpSp>
        <p:grpSp>
          <p:nvGrpSpPr>
            <p:cNvPr id="64" name="Group 44">
              <a:extLst>
                <a:ext uri="{FF2B5EF4-FFF2-40B4-BE49-F238E27FC236}">
                  <a16:creationId xmlns:a16="http://schemas.microsoft.com/office/drawing/2014/main" id="{95804CE2-6566-F290-C2F0-41811EAE3643}"/>
                </a:ext>
              </a:extLst>
            </p:cNvPr>
            <p:cNvGrpSpPr/>
            <p:nvPr/>
          </p:nvGrpSpPr>
          <p:grpSpPr>
            <a:xfrm>
              <a:off x="12715725" y="6198005"/>
              <a:ext cx="9885511" cy="5472192"/>
              <a:chOff x="0" y="-395457"/>
              <a:chExt cx="1554357" cy="860425"/>
            </a:xfrm>
          </p:grpSpPr>
          <p:sp>
            <p:nvSpPr>
              <p:cNvPr id="74" name="Freeform 45">
                <a:extLst>
                  <a:ext uri="{FF2B5EF4-FFF2-40B4-BE49-F238E27FC236}">
                    <a16:creationId xmlns:a16="http://schemas.microsoft.com/office/drawing/2014/main" id="{BF4969B1-217D-39DD-A1C5-1452E161C7D3}"/>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75" name="TextBox 46">
                <a:extLst>
                  <a:ext uri="{FF2B5EF4-FFF2-40B4-BE49-F238E27FC236}">
                    <a16:creationId xmlns:a16="http://schemas.microsoft.com/office/drawing/2014/main" id="{F68EE7BD-86D5-EDC5-4E42-D3D1FF05472F}"/>
                  </a:ext>
                </a:extLst>
              </p:cNvPr>
              <p:cNvSpPr txBox="1"/>
              <p:nvPr/>
            </p:nvSpPr>
            <p:spPr>
              <a:xfrm>
                <a:off x="741557" y="-395457"/>
                <a:ext cx="812800" cy="860425"/>
              </a:xfrm>
              <a:prstGeom prst="rect">
                <a:avLst/>
              </a:prstGeom>
            </p:spPr>
            <p:txBody>
              <a:bodyPr lIns="203200" tIns="203200" rIns="203200" bIns="203200" rtlCol="0" anchor="ctr"/>
              <a:lstStyle/>
              <a:p>
                <a:pPr algn="ctr">
                  <a:lnSpc>
                    <a:spcPts val="2800"/>
                  </a:lnSpc>
                </a:pPr>
                <a:endParaRPr lang="en-US" sz="2000" dirty="0">
                  <a:solidFill>
                    <a:srgbClr val="000000"/>
                  </a:solidFill>
                  <a:latin typeface="DM Sans Bold"/>
                </a:endParaRPr>
              </a:p>
            </p:txBody>
          </p:sp>
        </p:grpSp>
        <p:sp>
          <p:nvSpPr>
            <p:cNvPr id="65" name="TextBox 7">
              <a:extLst>
                <a:ext uri="{FF2B5EF4-FFF2-40B4-BE49-F238E27FC236}">
                  <a16:creationId xmlns:a16="http://schemas.microsoft.com/office/drawing/2014/main" id="{A3C3B14D-06DC-16D8-3FFE-66130747EBD4}"/>
                </a:ext>
              </a:extLst>
            </p:cNvPr>
            <p:cNvSpPr txBox="1"/>
            <p:nvPr/>
          </p:nvSpPr>
          <p:spPr>
            <a:xfrm>
              <a:off x="8020133" y="2327869"/>
              <a:ext cx="4543575" cy="1126295"/>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Obstacle sensor</a:t>
              </a:r>
            </a:p>
          </p:txBody>
        </p:sp>
        <p:sp>
          <p:nvSpPr>
            <p:cNvPr id="66" name="TextBox 28">
              <a:extLst>
                <a:ext uri="{FF2B5EF4-FFF2-40B4-BE49-F238E27FC236}">
                  <a16:creationId xmlns:a16="http://schemas.microsoft.com/office/drawing/2014/main" id="{551AB3CF-921D-0C68-61FE-F55197D9232F}"/>
                </a:ext>
              </a:extLst>
            </p:cNvPr>
            <p:cNvSpPr txBox="1"/>
            <p:nvPr/>
          </p:nvSpPr>
          <p:spPr>
            <a:xfrm>
              <a:off x="12725400" y="2353779"/>
              <a:ext cx="4543575" cy="1113321"/>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Check if an obstacle is present</a:t>
              </a:r>
            </a:p>
            <a:p>
              <a:pPr algn="ctr">
                <a:lnSpc>
                  <a:spcPts val="2800"/>
                </a:lnSpc>
              </a:pPr>
              <a:endParaRPr lang="en-US" sz="2000" b="1" dirty="0">
                <a:solidFill>
                  <a:srgbClr val="000000"/>
                </a:solidFill>
                <a:latin typeface="Times Neue Roman" panose="020B0604020202020204" charset="0"/>
              </a:endParaRPr>
            </a:p>
          </p:txBody>
        </p:sp>
        <p:sp>
          <p:nvSpPr>
            <p:cNvPr id="67" name="TextBox 13">
              <a:extLst>
                <a:ext uri="{FF2B5EF4-FFF2-40B4-BE49-F238E27FC236}">
                  <a16:creationId xmlns:a16="http://schemas.microsoft.com/office/drawing/2014/main" id="{5212BB1B-4891-DE8C-7367-BF78CAA52322}"/>
                </a:ext>
              </a:extLst>
            </p:cNvPr>
            <p:cNvSpPr txBox="1"/>
            <p:nvPr/>
          </p:nvSpPr>
          <p:spPr>
            <a:xfrm>
              <a:off x="8011799" y="4878824"/>
              <a:ext cx="4563862" cy="1091443"/>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DC power supply </a:t>
              </a:r>
            </a:p>
          </p:txBody>
        </p:sp>
        <p:sp>
          <p:nvSpPr>
            <p:cNvPr id="68" name="TextBox 13">
              <a:extLst>
                <a:ext uri="{FF2B5EF4-FFF2-40B4-BE49-F238E27FC236}">
                  <a16:creationId xmlns:a16="http://schemas.microsoft.com/office/drawing/2014/main" id="{0364C482-AE78-90BF-9B2E-76D5F0B078B6}"/>
                </a:ext>
              </a:extLst>
            </p:cNvPr>
            <p:cNvSpPr txBox="1"/>
            <p:nvPr/>
          </p:nvSpPr>
          <p:spPr>
            <a:xfrm>
              <a:off x="7950596" y="6207841"/>
              <a:ext cx="4563862" cy="1091443"/>
            </a:xfrm>
            <a:prstGeom prst="rect">
              <a:avLst/>
            </a:prstGeom>
          </p:spPr>
          <p:txBody>
            <a:bodyPr lIns="203200" tIns="203200" rIns="203200" bIns="203200" rtlCol="0" anchor="ctr"/>
            <a:lstStyle/>
            <a:p>
              <a:pPr algn="ctr">
                <a:lnSpc>
                  <a:spcPts val="2800"/>
                </a:lnSpc>
              </a:pPr>
              <a:r>
                <a:rPr lang="en-US" sz="2400" b="1" dirty="0">
                  <a:latin typeface="Times Neue Roman" panose="020B0604020202020204" charset="0"/>
                </a:rPr>
                <a:t>3 pin female to female merge pin connector</a:t>
              </a:r>
              <a:endParaRPr lang="en-US" sz="2400" b="1" dirty="0">
                <a:solidFill>
                  <a:srgbClr val="000000"/>
                </a:solidFill>
                <a:latin typeface="Times Neue Roman" panose="020B0604020202020204" charset="0"/>
              </a:endParaRPr>
            </a:p>
          </p:txBody>
        </p:sp>
        <p:sp>
          <p:nvSpPr>
            <p:cNvPr id="69" name="TextBox 37">
              <a:extLst>
                <a:ext uri="{FF2B5EF4-FFF2-40B4-BE49-F238E27FC236}">
                  <a16:creationId xmlns:a16="http://schemas.microsoft.com/office/drawing/2014/main" id="{62314EE8-1A8E-CAEA-4BFB-3B11D3F03139}"/>
                </a:ext>
              </a:extLst>
            </p:cNvPr>
            <p:cNvSpPr txBox="1"/>
            <p:nvPr/>
          </p:nvSpPr>
          <p:spPr>
            <a:xfrm>
              <a:off x="12745390" y="6197426"/>
              <a:ext cx="4533902" cy="1112271"/>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Connect to circuit</a:t>
              </a:r>
            </a:p>
          </p:txBody>
        </p:sp>
        <p:sp>
          <p:nvSpPr>
            <p:cNvPr id="70" name="TextBox 13">
              <a:extLst>
                <a:ext uri="{FF2B5EF4-FFF2-40B4-BE49-F238E27FC236}">
                  <a16:creationId xmlns:a16="http://schemas.microsoft.com/office/drawing/2014/main" id="{FE87E3CC-3BF8-4B7D-7934-E57D788375D5}"/>
                </a:ext>
              </a:extLst>
            </p:cNvPr>
            <p:cNvSpPr txBox="1"/>
            <p:nvPr/>
          </p:nvSpPr>
          <p:spPr>
            <a:xfrm>
              <a:off x="7958284" y="7413409"/>
              <a:ext cx="4563862" cy="1091443"/>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Double sided tape </a:t>
              </a:r>
            </a:p>
          </p:txBody>
        </p:sp>
        <p:sp>
          <p:nvSpPr>
            <p:cNvPr id="71" name="TextBox 37">
              <a:extLst>
                <a:ext uri="{FF2B5EF4-FFF2-40B4-BE49-F238E27FC236}">
                  <a16:creationId xmlns:a16="http://schemas.microsoft.com/office/drawing/2014/main" id="{91892142-FCC1-AB8F-9BCA-382290736FCF}"/>
                </a:ext>
              </a:extLst>
            </p:cNvPr>
            <p:cNvSpPr txBox="1"/>
            <p:nvPr/>
          </p:nvSpPr>
          <p:spPr>
            <a:xfrm>
              <a:off x="12679424" y="7447407"/>
              <a:ext cx="4533902" cy="1112271"/>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stick it to the lower side of the sensor</a:t>
              </a:r>
            </a:p>
          </p:txBody>
        </p:sp>
        <p:sp>
          <p:nvSpPr>
            <p:cNvPr id="72" name="TextBox 13">
              <a:extLst>
                <a:ext uri="{FF2B5EF4-FFF2-40B4-BE49-F238E27FC236}">
                  <a16:creationId xmlns:a16="http://schemas.microsoft.com/office/drawing/2014/main" id="{0FEC464F-0649-A57D-FA4F-5E8B4A4525A9}"/>
                </a:ext>
              </a:extLst>
            </p:cNvPr>
            <p:cNvSpPr txBox="1"/>
            <p:nvPr/>
          </p:nvSpPr>
          <p:spPr>
            <a:xfrm>
              <a:off x="8020133" y="8739529"/>
              <a:ext cx="4563862" cy="1091443"/>
            </a:xfrm>
            <a:prstGeom prst="rect">
              <a:avLst/>
            </a:prstGeom>
          </p:spPr>
          <p:txBody>
            <a:bodyPr lIns="203200" tIns="203200" rIns="203200" bIns="203200" rtlCol="0" anchor="ctr"/>
            <a:lstStyle/>
            <a:p>
              <a:pPr algn="ctr">
                <a:lnSpc>
                  <a:spcPts val="2800"/>
                </a:lnSpc>
              </a:pPr>
              <a:r>
                <a:rPr lang="en-IN" sz="2400" b="1" dirty="0">
                  <a:latin typeface="Times Neue Roman" panose="020B0604020202020204" charset="0"/>
                </a:rPr>
                <a:t>Mechanical components box </a:t>
              </a:r>
              <a:endParaRPr lang="en-US" sz="2400" b="1" dirty="0">
                <a:solidFill>
                  <a:srgbClr val="000000"/>
                </a:solidFill>
                <a:latin typeface="Times Neue Roman" panose="020B0604020202020204" charset="0"/>
              </a:endParaRPr>
            </a:p>
          </p:txBody>
        </p:sp>
        <p:sp>
          <p:nvSpPr>
            <p:cNvPr id="73" name="TextBox 37">
              <a:extLst>
                <a:ext uri="{FF2B5EF4-FFF2-40B4-BE49-F238E27FC236}">
                  <a16:creationId xmlns:a16="http://schemas.microsoft.com/office/drawing/2014/main" id="{670B3AA0-F74F-DBAB-F6E1-15D5A7086918}"/>
                </a:ext>
              </a:extLst>
            </p:cNvPr>
            <p:cNvSpPr txBox="1"/>
            <p:nvPr/>
          </p:nvSpPr>
          <p:spPr>
            <a:xfrm>
              <a:off x="12736635" y="8727085"/>
              <a:ext cx="4533902" cy="1112271"/>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To place the robot on </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C24534C-70AD-283E-FDBE-0046828779C5}"/>
              </a:ext>
            </a:extLst>
          </p:cNvPr>
          <p:cNvGrpSpPr/>
          <p:nvPr/>
        </p:nvGrpSpPr>
        <p:grpSpPr>
          <a:xfrm>
            <a:off x="0" y="-95250"/>
            <a:ext cx="18288000" cy="11284558"/>
            <a:chOff x="0" y="-95250"/>
            <a:chExt cx="18288000" cy="11284558"/>
          </a:xfrm>
        </p:grpSpPr>
        <p:pic>
          <p:nvPicPr>
            <p:cNvPr id="36" name="Picture 2">
              <a:extLst>
                <a:ext uri="{FF2B5EF4-FFF2-40B4-BE49-F238E27FC236}">
                  <a16:creationId xmlns:a16="http://schemas.microsoft.com/office/drawing/2014/main" id="{D92D6B6E-E932-48AC-99FF-65D73FE67B37}"/>
                </a:ext>
              </a:extLst>
            </p:cNvPr>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7" name="Picture 3">
              <a:extLst>
                <a:ext uri="{FF2B5EF4-FFF2-40B4-BE49-F238E27FC236}">
                  <a16:creationId xmlns:a16="http://schemas.microsoft.com/office/drawing/2014/main" id="{7414CDC3-DBA7-86CE-B29D-8E1272B33D6B}"/>
                </a:ext>
              </a:extLst>
            </p:cNvPr>
            <p:cNvPicPr>
              <a:picLocks noChangeAspect="1"/>
            </p:cNvPicPr>
            <p:nvPr/>
          </p:nvPicPr>
          <p:blipFill>
            <a:blip r:embed="rId3"/>
            <a:srcRect/>
            <a:stretch>
              <a:fillRect/>
            </a:stretch>
          </p:blipFill>
          <p:spPr>
            <a:xfrm>
              <a:off x="9398806" y="199698"/>
              <a:ext cx="8329209" cy="10989610"/>
            </a:xfrm>
            <a:prstGeom prst="rect">
              <a:avLst/>
            </a:prstGeom>
          </p:spPr>
        </p:pic>
        <p:sp>
          <p:nvSpPr>
            <p:cNvPr id="38" name="TextBox 4">
              <a:extLst>
                <a:ext uri="{FF2B5EF4-FFF2-40B4-BE49-F238E27FC236}">
                  <a16:creationId xmlns:a16="http://schemas.microsoft.com/office/drawing/2014/main" id="{7ECF24DE-EED6-D0BE-EF0A-23A072C21195}"/>
                </a:ext>
              </a:extLst>
            </p:cNvPr>
            <p:cNvSpPr txBox="1"/>
            <p:nvPr/>
          </p:nvSpPr>
          <p:spPr>
            <a:xfrm>
              <a:off x="0" y="-95250"/>
              <a:ext cx="9396094"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Software Requirement</a:t>
              </a:r>
            </a:p>
          </p:txBody>
        </p:sp>
        <p:grpSp>
          <p:nvGrpSpPr>
            <p:cNvPr id="39" name="Group 5">
              <a:extLst>
                <a:ext uri="{FF2B5EF4-FFF2-40B4-BE49-F238E27FC236}">
                  <a16:creationId xmlns:a16="http://schemas.microsoft.com/office/drawing/2014/main" id="{3EBB57B4-9AB0-8AE9-5A5F-A325AE850037}"/>
                </a:ext>
              </a:extLst>
            </p:cNvPr>
            <p:cNvGrpSpPr/>
            <p:nvPr/>
          </p:nvGrpSpPr>
          <p:grpSpPr>
            <a:xfrm>
              <a:off x="304800" y="2474003"/>
              <a:ext cx="4589296" cy="1126295"/>
              <a:chOff x="-7189" y="0"/>
              <a:chExt cx="721602" cy="177094"/>
            </a:xfrm>
          </p:grpSpPr>
          <p:sp>
            <p:nvSpPr>
              <p:cNvPr id="61" name="Freeform 6">
                <a:extLst>
                  <a:ext uri="{FF2B5EF4-FFF2-40B4-BE49-F238E27FC236}">
                    <a16:creationId xmlns:a16="http://schemas.microsoft.com/office/drawing/2014/main" id="{3F091C01-4B52-9AC2-25A1-CCC3227C472D}"/>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62" name="TextBox 7">
                <a:extLst>
                  <a:ext uri="{FF2B5EF4-FFF2-40B4-BE49-F238E27FC236}">
                    <a16:creationId xmlns:a16="http://schemas.microsoft.com/office/drawing/2014/main" id="{2A879F62-0382-5DE2-2819-A35D754EB0CE}"/>
                  </a:ext>
                </a:extLst>
              </p:cNvPr>
              <p:cNvSpPr txBox="1"/>
              <p:nvPr/>
            </p:nvSpPr>
            <p:spPr>
              <a:xfrm>
                <a:off x="-7189" y="0"/>
                <a:ext cx="714413" cy="177094"/>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OPERATING SYSTEM</a:t>
                </a:r>
              </a:p>
            </p:txBody>
          </p:sp>
        </p:grpSp>
        <p:grpSp>
          <p:nvGrpSpPr>
            <p:cNvPr id="40" name="Group 8">
              <a:extLst>
                <a:ext uri="{FF2B5EF4-FFF2-40B4-BE49-F238E27FC236}">
                  <a16:creationId xmlns:a16="http://schemas.microsoft.com/office/drawing/2014/main" id="{445DC058-D4C7-7651-2A46-DD027358CA08}"/>
                </a:ext>
              </a:extLst>
            </p:cNvPr>
            <p:cNvGrpSpPr/>
            <p:nvPr/>
          </p:nvGrpSpPr>
          <p:grpSpPr>
            <a:xfrm>
              <a:off x="350521" y="3755745"/>
              <a:ext cx="4543575" cy="1126295"/>
              <a:chOff x="0" y="0"/>
              <a:chExt cx="714413" cy="177094"/>
            </a:xfrm>
          </p:grpSpPr>
          <p:sp>
            <p:nvSpPr>
              <p:cNvPr id="59" name="Freeform 9">
                <a:extLst>
                  <a:ext uri="{FF2B5EF4-FFF2-40B4-BE49-F238E27FC236}">
                    <a16:creationId xmlns:a16="http://schemas.microsoft.com/office/drawing/2014/main" id="{5E9C22B8-47DF-8532-4B07-4953F44546FE}"/>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60" name="TextBox 10">
                <a:extLst>
                  <a:ext uri="{FF2B5EF4-FFF2-40B4-BE49-F238E27FC236}">
                    <a16:creationId xmlns:a16="http://schemas.microsoft.com/office/drawing/2014/main" id="{C678E4CF-3D85-392A-9176-BAFEC29549FF}"/>
                  </a:ext>
                </a:extLst>
              </p:cNvPr>
              <p:cNvSpPr txBox="1"/>
              <p:nvPr/>
            </p:nvSpPr>
            <p:spPr>
              <a:xfrm>
                <a:off x="0" y="0"/>
                <a:ext cx="714413" cy="177094"/>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TECHNOLOGY</a:t>
                </a:r>
              </a:p>
            </p:txBody>
          </p:sp>
        </p:grpSp>
        <p:grpSp>
          <p:nvGrpSpPr>
            <p:cNvPr id="41" name="Group 11">
              <a:extLst>
                <a:ext uri="{FF2B5EF4-FFF2-40B4-BE49-F238E27FC236}">
                  <a16:creationId xmlns:a16="http://schemas.microsoft.com/office/drawing/2014/main" id="{CB943C2B-CDE1-C3DF-9ACF-DC85EF396D0F}"/>
                </a:ext>
              </a:extLst>
            </p:cNvPr>
            <p:cNvGrpSpPr/>
            <p:nvPr/>
          </p:nvGrpSpPr>
          <p:grpSpPr>
            <a:xfrm>
              <a:off x="350521" y="5037488"/>
              <a:ext cx="4543575" cy="1126295"/>
              <a:chOff x="0" y="0"/>
              <a:chExt cx="714413" cy="177094"/>
            </a:xfrm>
          </p:grpSpPr>
          <p:sp>
            <p:nvSpPr>
              <p:cNvPr id="57" name="Freeform 12">
                <a:extLst>
                  <a:ext uri="{FF2B5EF4-FFF2-40B4-BE49-F238E27FC236}">
                    <a16:creationId xmlns:a16="http://schemas.microsoft.com/office/drawing/2014/main" id="{4E7A0398-A45C-BA42-A799-D34274D3F5F1}"/>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58" name="TextBox 13">
                <a:extLst>
                  <a:ext uri="{FF2B5EF4-FFF2-40B4-BE49-F238E27FC236}">
                    <a16:creationId xmlns:a16="http://schemas.microsoft.com/office/drawing/2014/main" id="{CB6707D9-9FA6-9ABC-CEC7-E2748AFFC257}"/>
                  </a:ext>
                </a:extLst>
              </p:cNvPr>
              <p:cNvSpPr txBox="1"/>
              <p:nvPr/>
            </p:nvSpPr>
            <p:spPr>
              <a:xfrm>
                <a:off x="0" y="0"/>
                <a:ext cx="713987" cy="177094"/>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BROWSERS</a:t>
                </a:r>
                <a:endParaRPr lang="en-US" sz="2000" b="1" dirty="0">
                  <a:solidFill>
                    <a:srgbClr val="000000"/>
                  </a:solidFill>
                  <a:latin typeface="Times Neue Roman" panose="020B0604020202020204" charset="0"/>
                </a:endParaRPr>
              </a:p>
            </p:txBody>
          </p:sp>
        </p:grpSp>
        <p:grpSp>
          <p:nvGrpSpPr>
            <p:cNvPr id="42" name="Group 14">
              <a:extLst>
                <a:ext uri="{FF2B5EF4-FFF2-40B4-BE49-F238E27FC236}">
                  <a16:creationId xmlns:a16="http://schemas.microsoft.com/office/drawing/2014/main" id="{A35C3F5E-2DC1-FEC5-6EF3-2460C516B2DE}"/>
                </a:ext>
              </a:extLst>
            </p:cNvPr>
            <p:cNvGrpSpPr/>
            <p:nvPr/>
          </p:nvGrpSpPr>
          <p:grpSpPr>
            <a:xfrm>
              <a:off x="350521" y="6319231"/>
              <a:ext cx="4543575" cy="1126295"/>
              <a:chOff x="0" y="0"/>
              <a:chExt cx="714413" cy="177094"/>
            </a:xfrm>
          </p:grpSpPr>
          <p:sp>
            <p:nvSpPr>
              <p:cNvPr id="55" name="Freeform 15">
                <a:extLst>
                  <a:ext uri="{FF2B5EF4-FFF2-40B4-BE49-F238E27FC236}">
                    <a16:creationId xmlns:a16="http://schemas.microsoft.com/office/drawing/2014/main" id="{A9EFEE5B-7D8E-1051-7F93-4F2D390F30B5}"/>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56" name="TextBox 16">
                <a:extLst>
                  <a:ext uri="{FF2B5EF4-FFF2-40B4-BE49-F238E27FC236}">
                    <a16:creationId xmlns:a16="http://schemas.microsoft.com/office/drawing/2014/main" id="{A8145C57-4E40-5402-CF15-141B766BDA48}"/>
                  </a:ext>
                </a:extLst>
              </p:cNvPr>
              <p:cNvSpPr txBox="1"/>
              <p:nvPr/>
            </p:nvSpPr>
            <p:spPr>
              <a:xfrm>
                <a:off x="0" y="0"/>
                <a:ext cx="713987" cy="177094"/>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EDITOR</a:t>
                </a:r>
                <a:endParaRPr lang="en-US" sz="2000" b="1" dirty="0">
                  <a:solidFill>
                    <a:srgbClr val="000000"/>
                  </a:solidFill>
                  <a:latin typeface="Times Neue Roman" panose="020B0604020202020204" charset="0"/>
                </a:endParaRPr>
              </a:p>
            </p:txBody>
          </p:sp>
        </p:grpSp>
        <p:grpSp>
          <p:nvGrpSpPr>
            <p:cNvPr id="43" name="Group 20">
              <a:extLst>
                <a:ext uri="{FF2B5EF4-FFF2-40B4-BE49-F238E27FC236}">
                  <a16:creationId xmlns:a16="http://schemas.microsoft.com/office/drawing/2014/main" id="{94E36905-6D37-96BF-7760-938253ECCB7B}"/>
                </a:ext>
              </a:extLst>
            </p:cNvPr>
            <p:cNvGrpSpPr/>
            <p:nvPr/>
          </p:nvGrpSpPr>
          <p:grpSpPr>
            <a:xfrm>
              <a:off x="5066731" y="2474003"/>
              <a:ext cx="4543575" cy="1126295"/>
              <a:chOff x="0" y="0"/>
              <a:chExt cx="714413" cy="177094"/>
            </a:xfrm>
          </p:grpSpPr>
          <p:sp>
            <p:nvSpPr>
              <p:cNvPr id="53" name="Freeform 21">
                <a:extLst>
                  <a:ext uri="{FF2B5EF4-FFF2-40B4-BE49-F238E27FC236}">
                    <a16:creationId xmlns:a16="http://schemas.microsoft.com/office/drawing/2014/main" id="{84D7882D-806F-67F9-E762-1FC4F2266192}"/>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54" name="TextBox 22">
                <a:extLst>
                  <a:ext uri="{FF2B5EF4-FFF2-40B4-BE49-F238E27FC236}">
                    <a16:creationId xmlns:a16="http://schemas.microsoft.com/office/drawing/2014/main" id="{2DF52AD0-994A-9C2E-55A7-D697EA254BEA}"/>
                  </a:ext>
                </a:extLst>
              </p:cNvPr>
              <p:cNvSpPr txBox="1"/>
              <p:nvPr/>
            </p:nvSpPr>
            <p:spPr>
              <a:xfrm>
                <a:off x="0" y="0"/>
                <a:ext cx="713987" cy="177094"/>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Windows 7 Or Above</a:t>
                </a:r>
              </a:p>
            </p:txBody>
          </p:sp>
        </p:grpSp>
        <p:grpSp>
          <p:nvGrpSpPr>
            <p:cNvPr id="44" name="Group 23">
              <a:extLst>
                <a:ext uri="{FF2B5EF4-FFF2-40B4-BE49-F238E27FC236}">
                  <a16:creationId xmlns:a16="http://schemas.microsoft.com/office/drawing/2014/main" id="{8D233E44-C5AF-08E2-E771-23DA27803C88}"/>
                </a:ext>
              </a:extLst>
            </p:cNvPr>
            <p:cNvGrpSpPr/>
            <p:nvPr/>
          </p:nvGrpSpPr>
          <p:grpSpPr>
            <a:xfrm>
              <a:off x="5066731" y="3755745"/>
              <a:ext cx="4543575" cy="1126295"/>
              <a:chOff x="0" y="0"/>
              <a:chExt cx="714413" cy="177094"/>
            </a:xfrm>
          </p:grpSpPr>
          <p:sp>
            <p:nvSpPr>
              <p:cNvPr id="51" name="Freeform 24">
                <a:extLst>
                  <a:ext uri="{FF2B5EF4-FFF2-40B4-BE49-F238E27FC236}">
                    <a16:creationId xmlns:a16="http://schemas.microsoft.com/office/drawing/2014/main" id="{4080BE85-8D6A-33A1-337B-6DE09B61ECB3}"/>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52" name="TextBox 25">
                <a:extLst>
                  <a:ext uri="{FF2B5EF4-FFF2-40B4-BE49-F238E27FC236}">
                    <a16:creationId xmlns:a16="http://schemas.microsoft.com/office/drawing/2014/main" id="{A1D53875-C3C7-547B-0D21-8D0B6805DDED}"/>
                  </a:ext>
                </a:extLst>
              </p:cNvPr>
              <p:cNvSpPr txBox="1"/>
              <p:nvPr/>
            </p:nvSpPr>
            <p:spPr>
              <a:xfrm>
                <a:off x="0" y="0"/>
                <a:ext cx="713987" cy="177094"/>
              </a:xfrm>
              <a:prstGeom prst="rect">
                <a:avLst/>
              </a:prstGeom>
            </p:spPr>
            <p:txBody>
              <a:bodyPr lIns="203200" tIns="203200" rIns="203200" bIns="203200" rtlCol="0" anchor="ctr"/>
              <a:lstStyle/>
              <a:p>
                <a:pPr algn="ctr">
                  <a:lnSpc>
                    <a:spcPts val="2800"/>
                  </a:lnSpc>
                </a:pPr>
                <a:r>
                  <a:rPr lang="en-US" sz="2400" b="1" dirty="0" err="1">
                    <a:solidFill>
                      <a:srgbClr val="000000"/>
                    </a:solidFill>
                    <a:latin typeface="Times Neue Roman" panose="020B0604020202020204" charset="0"/>
                  </a:rPr>
                  <a:t>Javascript</a:t>
                </a:r>
                <a:endParaRPr lang="en-US" sz="2000" b="1" dirty="0">
                  <a:solidFill>
                    <a:srgbClr val="000000"/>
                  </a:solidFill>
                  <a:latin typeface="Times Neue Roman" panose="020B0604020202020204" charset="0"/>
                </a:endParaRPr>
              </a:p>
            </p:txBody>
          </p:sp>
        </p:grpSp>
        <p:grpSp>
          <p:nvGrpSpPr>
            <p:cNvPr id="45" name="Group 26">
              <a:extLst>
                <a:ext uri="{FF2B5EF4-FFF2-40B4-BE49-F238E27FC236}">
                  <a16:creationId xmlns:a16="http://schemas.microsoft.com/office/drawing/2014/main" id="{F68D64D7-4626-C6E4-6023-8DA064E96159}"/>
                </a:ext>
              </a:extLst>
            </p:cNvPr>
            <p:cNvGrpSpPr/>
            <p:nvPr/>
          </p:nvGrpSpPr>
          <p:grpSpPr>
            <a:xfrm>
              <a:off x="5066731" y="5037488"/>
              <a:ext cx="4543575" cy="1126295"/>
              <a:chOff x="0" y="0"/>
              <a:chExt cx="714413" cy="177094"/>
            </a:xfrm>
          </p:grpSpPr>
          <p:sp>
            <p:nvSpPr>
              <p:cNvPr id="49" name="Freeform 27">
                <a:extLst>
                  <a:ext uri="{FF2B5EF4-FFF2-40B4-BE49-F238E27FC236}">
                    <a16:creationId xmlns:a16="http://schemas.microsoft.com/office/drawing/2014/main" id="{5709D10E-CF34-AF0D-D3D8-F93C5FC050E2}"/>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50" name="TextBox 28">
                <a:extLst>
                  <a:ext uri="{FF2B5EF4-FFF2-40B4-BE49-F238E27FC236}">
                    <a16:creationId xmlns:a16="http://schemas.microsoft.com/office/drawing/2014/main" id="{9493A947-CEC6-6A82-5D40-FDDD4F67D77D}"/>
                  </a:ext>
                </a:extLst>
              </p:cNvPr>
              <p:cNvSpPr txBox="1"/>
              <p:nvPr/>
            </p:nvSpPr>
            <p:spPr>
              <a:xfrm>
                <a:off x="0" y="0"/>
                <a:ext cx="713987" cy="177094"/>
              </a:xfrm>
              <a:prstGeom prst="rect">
                <a:avLst/>
              </a:prstGeom>
            </p:spPr>
            <p:txBody>
              <a:bodyPr lIns="203200" tIns="203200" rIns="203200" bIns="203200" rtlCol="0" anchor="ctr"/>
              <a:lstStyle/>
              <a:p>
                <a:pPr algn="ctr">
                  <a:lnSpc>
                    <a:spcPts val="2800"/>
                  </a:lnSpc>
                </a:pPr>
                <a:r>
                  <a:rPr lang="en-US" sz="2400" b="1" dirty="0">
                    <a:solidFill>
                      <a:srgbClr val="000000"/>
                    </a:solidFill>
                    <a:latin typeface="Times Neue Roman" panose="020B0604020202020204" charset="0"/>
                  </a:rPr>
                  <a:t>Google Chrome</a:t>
                </a:r>
              </a:p>
            </p:txBody>
          </p:sp>
        </p:grpSp>
        <p:grpSp>
          <p:nvGrpSpPr>
            <p:cNvPr id="46" name="Group 29">
              <a:extLst>
                <a:ext uri="{FF2B5EF4-FFF2-40B4-BE49-F238E27FC236}">
                  <a16:creationId xmlns:a16="http://schemas.microsoft.com/office/drawing/2014/main" id="{2D946121-7EE0-2B94-7C1E-03508D44EB41}"/>
                </a:ext>
              </a:extLst>
            </p:cNvPr>
            <p:cNvGrpSpPr/>
            <p:nvPr/>
          </p:nvGrpSpPr>
          <p:grpSpPr>
            <a:xfrm>
              <a:off x="5066731" y="6319231"/>
              <a:ext cx="4543575" cy="1126295"/>
              <a:chOff x="0" y="0"/>
              <a:chExt cx="714413" cy="177094"/>
            </a:xfrm>
          </p:grpSpPr>
          <p:sp>
            <p:nvSpPr>
              <p:cNvPr id="47" name="Freeform 30">
                <a:extLst>
                  <a:ext uri="{FF2B5EF4-FFF2-40B4-BE49-F238E27FC236}">
                    <a16:creationId xmlns:a16="http://schemas.microsoft.com/office/drawing/2014/main" id="{71938E69-60DF-B343-3C4F-207E742FE18A}"/>
                  </a:ext>
                </a:extLst>
              </p:cNvPr>
              <p:cNvSpPr/>
              <p:nvPr/>
            </p:nvSpPr>
            <p:spPr>
              <a:xfrm>
                <a:off x="0" y="0"/>
                <a:ext cx="714413" cy="177094"/>
              </a:xfrm>
              <a:custGeom>
                <a:avLst/>
                <a:gdLst/>
                <a:ahLst/>
                <a:cxnLst/>
                <a:rect l="l" t="t" r="r" b="b"/>
                <a:pathLst>
                  <a:path w="714413" h="177094">
                    <a:moveTo>
                      <a:pt x="34079" y="0"/>
                    </a:moveTo>
                    <a:lnTo>
                      <a:pt x="680334" y="0"/>
                    </a:lnTo>
                    <a:cubicBezTo>
                      <a:pt x="699155" y="0"/>
                      <a:pt x="714413" y="15257"/>
                      <a:pt x="714413" y="34079"/>
                    </a:cubicBezTo>
                    <a:lnTo>
                      <a:pt x="714413" y="143015"/>
                    </a:lnTo>
                    <a:cubicBezTo>
                      <a:pt x="714413" y="152054"/>
                      <a:pt x="710823" y="160722"/>
                      <a:pt x="704432" y="167113"/>
                    </a:cubicBezTo>
                    <a:cubicBezTo>
                      <a:pt x="698041" y="173504"/>
                      <a:pt x="689373" y="177094"/>
                      <a:pt x="680334" y="177094"/>
                    </a:cubicBezTo>
                    <a:lnTo>
                      <a:pt x="34079" y="177094"/>
                    </a:lnTo>
                    <a:cubicBezTo>
                      <a:pt x="25040" y="177094"/>
                      <a:pt x="16372" y="173504"/>
                      <a:pt x="9981" y="167113"/>
                    </a:cubicBezTo>
                    <a:cubicBezTo>
                      <a:pt x="3590" y="160722"/>
                      <a:pt x="0" y="152054"/>
                      <a:pt x="0" y="143015"/>
                    </a:cubicBezTo>
                    <a:lnTo>
                      <a:pt x="0" y="34079"/>
                    </a:lnTo>
                    <a:cubicBezTo>
                      <a:pt x="0" y="25040"/>
                      <a:pt x="3590" y="16372"/>
                      <a:pt x="9981" y="9981"/>
                    </a:cubicBezTo>
                    <a:cubicBezTo>
                      <a:pt x="16372" y="3590"/>
                      <a:pt x="25040" y="0"/>
                      <a:pt x="34079" y="0"/>
                    </a:cubicBezTo>
                    <a:close/>
                  </a:path>
                </a:pathLst>
              </a:custGeom>
              <a:solidFill>
                <a:srgbClr val="FCF8F0"/>
              </a:solidFill>
              <a:ln>
                <a:noFill/>
              </a:ln>
            </p:spPr>
          </p:sp>
          <p:sp>
            <p:nvSpPr>
              <p:cNvPr id="48" name="TextBox 31">
                <a:extLst>
                  <a:ext uri="{FF2B5EF4-FFF2-40B4-BE49-F238E27FC236}">
                    <a16:creationId xmlns:a16="http://schemas.microsoft.com/office/drawing/2014/main" id="{32C22E10-FCCC-E950-1D81-E3BFB3C18099}"/>
                  </a:ext>
                </a:extLst>
              </p:cNvPr>
              <p:cNvSpPr txBox="1"/>
              <p:nvPr/>
            </p:nvSpPr>
            <p:spPr>
              <a:xfrm>
                <a:off x="0" y="0"/>
                <a:ext cx="713987" cy="177094"/>
              </a:xfrm>
              <a:prstGeom prst="rect">
                <a:avLst/>
              </a:prstGeom>
            </p:spPr>
            <p:txBody>
              <a:bodyPr lIns="203200" tIns="203200" rIns="203200" bIns="203200" rtlCol="0" anchor="ctr"/>
              <a:lstStyle/>
              <a:p>
                <a:pPr algn="ctr">
                  <a:lnSpc>
                    <a:spcPts val="2800"/>
                  </a:lnSpc>
                </a:pPr>
                <a:r>
                  <a:rPr lang="en-US" sz="2000" dirty="0">
                    <a:solidFill>
                      <a:srgbClr val="000000"/>
                    </a:solidFill>
                    <a:latin typeface="DM Sans Bold"/>
                  </a:rPr>
                  <a:t>Arduino Sketch</a:t>
                </a: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47" t="14624" r="17458" b="3143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871220" y="727364"/>
            <a:ext cx="9840361" cy="10002908"/>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71925" y="8907685"/>
            <a:ext cx="10343145" cy="350615"/>
          </a:xfrm>
          <a:prstGeom prst="rect">
            <a:avLst/>
          </a:prstGeom>
        </p:spPr>
      </p:pic>
      <p:sp>
        <p:nvSpPr>
          <p:cNvPr id="5" name="TextBox 5"/>
          <p:cNvSpPr txBox="1"/>
          <p:nvPr/>
        </p:nvSpPr>
        <p:spPr>
          <a:xfrm>
            <a:off x="0" y="-95250"/>
            <a:ext cx="9871220" cy="854075"/>
          </a:xfrm>
          <a:prstGeom prst="rect">
            <a:avLst/>
          </a:prstGeom>
        </p:spPr>
        <p:txBody>
          <a:bodyPr lIns="0" tIns="0" rIns="0" bIns="0" rtlCol="0" anchor="t">
            <a:spAutoFit/>
          </a:bodyPr>
          <a:lstStyle/>
          <a:p>
            <a:pPr algn="ctr">
              <a:lnSpc>
                <a:spcPts val="7000"/>
              </a:lnSpc>
            </a:pPr>
            <a:r>
              <a:rPr lang="en-US" sz="5000">
                <a:solidFill>
                  <a:srgbClr val="FEFAF0"/>
                </a:solidFill>
                <a:latin typeface="Times Neue Roman"/>
              </a:rPr>
              <a:t>Objective</a:t>
            </a:r>
          </a:p>
        </p:txBody>
      </p:sp>
      <p:sp>
        <p:nvSpPr>
          <p:cNvPr id="6" name="TextBox 6"/>
          <p:cNvSpPr txBox="1"/>
          <p:nvPr/>
        </p:nvSpPr>
        <p:spPr>
          <a:xfrm>
            <a:off x="0" y="952500"/>
            <a:ext cx="9871220" cy="7727950"/>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FEFAF0"/>
                </a:solidFill>
                <a:latin typeface="Times Neue Roman"/>
              </a:rPr>
              <a:t>Build an energy saving Plant monitoring robot with integrated sensors and controllers </a:t>
            </a:r>
          </a:p>
          <a:p>
            <a:pPr marL="863599" lvl="1" indent="-431800">
              <a:lnSpc>
                <a:spcPts val="5599"/>
              </a:lnSpc>
              <a:buFont typeface="Arial"/>
              <a:buChar char="•"/>
            </a:pPr>
            <a:r>
              <a:rPr lang="en-US" sz="3999">
                <a:solidFill>
                  <a:srgbClr val="FEFAF0"/>
                </a:solidFill>
                <a:latin typeface="Times Neue Roman"/>
              </a:rPr>
              <a:t>Design a Plant monitoring robot with modular approach design, which makes the system scalability and expandability.</a:t>
            </a:r>
          </a:p>
          <a:p>
            <a:pPr marL="863599" lvl="1" indent="-431800">
              <a:lnSpc>
                <a:spcPts val="5599"/>
              </a:lnSpc>
              <a:buFont typeface="Arial"/>
              <a:buChar char="•"/>
            </a:pPr>
            <a:r>
              <a:rPr lang="en-US" sz="3999">
                <a:solidFill>
                  <a:srgbClr val="FEFAF0"/>
                </a:solidFill>
                <a:latin typeface="Times Neue Roman"/>
              </a:rPr>
              <a:t>Design a Plant monitoring robot which compatibility and scalability with other commercial product and automation system, which might include more than lighting systems.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618</Words>
  <Application>Microsoft Office PowerPoint</Application>
  <PresentationFormat>Custom</PresentationFormat>
  <Paragraphs>92</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DM Sans Bold</vt:lpstr>
      <vt:lpstr>Cambria</vt:lpstr>
      <vt:lpstr>Arial</vt:lpstr>
      <vt:lpstr>Calibri</vt:lpstr>
      <vt:lpstr>Bobby Jones</vt:lpstr>
      <vt:lpstr>DM Sans</vt:lpstr>
      <vt:lpstr>Times Neue Roman</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Base Multifunctional Robot</dc:title>
  <dc:creator>Ankita Panpatil</dc:creator>
  <cp:lastModifiedBy>Ankita Panpatil</cp:lastModifiedBy>
  <cp:revision>7</cp:revision>
  <dcterms:created xsi:type="dcterms:W3CDTF">2006-08-16T00:00:00Z</dcterms:created>
  <dcterms:modified xsi:type="dcterms:W3CDTF">2023-07-01T14:26:06Z</dcterms:modified>
  <dc:identifier>DAFYZM6dgNo</dc:identifier>
</cp:coreProperties>
</file>